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24"/>
  </p:notesMasterIdLst>
  <p:sldIdLst>
    <p:sldId id="256" r:id="rId2"/>
    <p:sldId id="315" r:id="rId3"/>
    <p:sldId id="316" r:id="rId4"/>
    <p:sldId id="321" r:id="rId5"/>
    <p:sldId id="317" r:id="rId6"/>
    <p:sldId id="330" r:id="rId7"/>
    <p:sldId id="350" r:id="rId8"/>
    <p:sldId id="416" r:id="rId9"/>
    <p:sldId id="363" r:id="rId10"/>
    <p:sldId id="415" r:id="rId11"/>
    <p:sldId id="405" r:id="rId12"/>
    <p:sldId id="407" r:id="rId13"/>
    <p:sldId id="410" r:id="rId14"/>
    <p:sldId id="417" r:id="rId15"/>
    <p:sldId id="418" r:id="rId16"/>
    <p:sldId id="419" r:id="rId17"/>
    <p:sldId id="420" r:id="rId18"/>
    <p:sldId id="421" r:id="rId19"/>
    <p:sldId id="422" r:id="rId20"/>
    <p:sldId id="423" r:id="rId21"/>
    <p:sldId id="424" r:id="rId22"/>
    <p:sldId id="42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ş SÖNMEZ" initials="SS" lastIdx="1" clrIdx="0">
    <p:extLst>
      <p:ext uri="{19B8F6BF-5375-455C-9EA6-DF929625EA0E}">
        <p15:presenceInfo xmlns:p15="http://schemas.microsoft.com/office/powerpoint/2012/main" userId="7b3150e4530097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263" autoAdjust="0"/>
  </p:normalViewPr>
  <p:slideViewPr>
    <p:cSldViewPr>
      <p:cViewPr varScale="1">
        <p:scale>
          <a:sx n="68" d="100"/>
          <a:sy n="68" d="100"/>
        </p:scale>
        <p:origin x="9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D6AEB-A6FA-43F0-B886-569B88429E41}" type="datetimeFigureOut">
              <a:rPr lang="tr-TR" smtClean="0"/>
              <a:t>20.05.2022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0EF86-8688-4614-99D2-394C831DEFE2}" type="slidenum">
              <a:rPr lang="tr-TR" smtClean="0"/>
              <a:t>‹#›</a:t>
            </a:fld>
            <a:endParaRPr lang="tr-TR"/>
          </a:p>
        </p:txBody>
      </p:sp>
    </p:spTree>
    <p:extLst>
      <p:ext uri="{BB962C8B-B14F-4D97-AF65-F5344CB8AC3E}">
        <p14:creationId xmlns:p14="http://schemas.microsoft.com/office/powerpoint/2010/main" val="3612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D0EF86-8688-4614-99D2-394C831DEFE2}" type="slidenum">
              <a:rPr lang="tr-TR" smtClean="0"/>
              <a:t>1</a:t>
            </a:fld>
            <a:endParaRPr lang="tr-TR"/>
          </a:p>
        </p:txBody>
      </p:sp>
    </p:spTree>
    <p:extLst>
      <p:ext uri="{BB962C8B-B14F-4D97-AF65-F5344CB8AC3E}">
        <p14:creationId xmlns:p14="http://schemas.microsoft.com/office/powerpoint/2010/main" val="221598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398477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238521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6CC580-4784-464F-890A-152683E5063B}"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341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194120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6CC580-4784-464F-890A-152683E5063B}"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627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160795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4583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61183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216928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2630E28-9A2E-4936-A3C3-30B90F018AB6}" type="datetimeFigureOut">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22395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206702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2630E28-9A2E-4936-A3C3-30B90F018AB6}" type="datetimeFigureOut">
              <a:rPr lang="tr-TR" smtClean="0"/>
              <a:t>20.05.2022</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8109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2630E28-9A2E-4936-A3C3-30B90F018AB6}" type="datetimeFigureOut">
              <a:rPr lang="tr-TR" smtClean="0"/>
              <a:t>20.05.2022</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17587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30E28-9A2E-4936-A3C3-30B90F018AB6}" type="datetimeFigureOut">
              <a:rPr lang="tr-TR" smtClean="0"/>
              <a:t>20.05.2022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349892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429203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2630E28-9A2E-4936-A3C3-30B90F018AB6}" type="datetimeFigureOut">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6CC580-4784-464F-890A-152683E5063B}" type="slidenum">
              <a:rPr lang="tr-TR" smtClean="0"/>
              <a:t>‹#›</a:t>
            </a:fld>
            <a:endParaRPr lang="tr-TR"/>
          </a:p>
        </p:txBody>
      </p:sp>
    </p:spTree>
    <p:extLst>
      <p:ext uri="{BB962C8B-B14F-4D97-AF65-F5344CB8AC3E}">
        <p14:creationId xmlns:p14="http://schemas.microsoft.com/office/powerpoint/2010/main" val="235760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2630E28-9A2E-4936-A3C3-30B90F018AB6}" type="datetimeFigureOut">
              <a:rPr lang="tr-TR" smtClean="0"/>
              <a:t>20.05.2022</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56CC580-4784-464F-890A-152683E5063B}" type="slidenum">
              <a:rPr lang="tr-TR" smtClean="0"/>
              <a:t>‹#›</a:t>
            </a:fld>
            <a:endParaRPr lang="tr-TR"/>
          </a:p>
        </p:txBody>
      </p:sp>
    </p:spTree>
    <p:extLst>
      <p:ext uri="{BB962C8B-B14F-4D97-AF65-F5344CB8AC3E}">
        <p14:creationId xmlns:p14="http://schemas.microsoft.com/office/powerpoint/2010/main" val="315685567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2">
                <a:tint val="97000"/>
                <a:hueMod val="162000"/>
                <a:satMod val="200000"/>
                <a:lumMod val="124000"/>
              </a:schemeClr>
            </a:gs>
            <a:gs pos="100000">
              <a:schemeClr val="bg2">
                <a:shade val="96000"/>
                <a:hueMod val="88000"/>
                <a:satMod val="220000"/>
                <a:lumMod val="82000"/>
              </a:schemeClr>
            </a:gs>
          </a:gsLst>
          <a:lin ang="27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107418" y="2529705"/>
            <a:ext cx="7344816" cy="4246865"/>
          </a:xfrm>
        </p:spPr>
        <p:txBody>
          <a:bodyPr>
            <a:normAutofit fontScale="90000"/>
          </a:bodyPr>
          <a:lstStyle/>
          <a:p>
            <a:pPr algn="ctr"/>
            <a:br>
              <a:rPr lang="tr-TR" dirty="0"/>
            </a:br>
            <a:br>
              <a:rPr lang="tr-TR" dirty="0"/>
            </a:br>
            <a:br>
              <a:rPr lang="tr-TR" b="1" dirty="0"/>
            </a:br>
            <a:r>
              <a:rPr lang="tr-TR" dirty="0">
                <a:ln w="3200">
                  <a:solidFill>
                    <a:srgbClr val="444D26">
                      <a:shade val="75000"/>
                      <a:alpha val="25000"/>
                    </a:srgbClr>
                  </a:solidFill>
                  <a:prstDash val="solid"/>
                  <a:round/>
                </a:ln>
              </a:rPr>
              <a:t> </a:t>
            </a: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br>
              <a:rPr lang="tr-TR" dirty="0">
                <a:ln w="3200">
                  <a:solidFill>
                    <a:srgbClr val="444D26">
                      <a:shade val="75000"/>
                      <a:alpha val="25000"/>
                    </a:srgbClr>
                  </a:solidFill>
                  <a:prstDash val="solid"/>
                  <a:round/>
                </a:ln>
              </a:rPr>
            </a:br>
            <a:r>
              <a:rPr lang="tr-TR" sz="3100" dirty="0">
                <a:ln w="3200">
                  <a:solidFill>
                    <a:srgbClr val="444D26">
                      <a:shade val="75000"/>
                      <a:alpha val="25000"/>
                    </a:srgbClr>
                  </a:solidFill>
                  <a:prstDash val="solid"/>
                  <a:round/>
                </a:ln>
                <a:latin typeface="Times New Roman" panose="02020603050405020304" pitchFamily="18" charset="0"/>
                <a:cs typeface="Times New Roman" panose="02020603050405020304" pitchFamily="18" charset="0"/>
              </a:rPr>
              <a:t>ŞEREFLİKOÇHİSAR ANADOLU LİSESİ</a:t>
            </a:r>
            <a:br>
              <a:rPr lang="tr-TR" sz="3100" dirty="0">
                <a:ln w="3200">
                  <a:solidFill>
                    <a:srgbClr val="444D26">
                      <a:shade val="75000"/>
                      <a:alpha val="25000"/>
                    </a:srgbClr>
                  </a:solidFill>
                  <a:prstDash val="solid"/>
                  <a:round/>
                </a:ln>
                <a:latin typeface="Times New Roman" panose="02020603050405020304" pitchFamily="18" charset="0"/>
                <a:cs typeface="Times New Roman" panose="02020603050405020304" pitchFamily="18" charset="0"/>
              </a:rPr>
            </a:br>
            <a:r>
              <a:rPr lang="tr-TR" sz="3100" dirty="0">
                <a:ln w="3200">
                  <a:solidFill>
                    <a:srgbClr val="444D26">
                      <a:shade val="75000"/>
                      <a:alpha val="25000"/>
                    </a:srgbClr>
                  </a:solidFill>
                  <a:prstDash val="solid"/>
                  <a:round/>
                </a:ln>
                <a:latin typeface="Times New Roman" panose="02020603050405020304" pitchFamily="18" charset="0"/>
                <a:cs typeface="Times New Roman" panose="02020603050405020304" pitchFamily="18" charset="0"/>
              </a:rPr>
              <a:t>2021-2022 EĞİTİM ÖĞRETİM YILI </a:t>
            </a:r>
            <a:br>
              <a:rPr lang="tr-TR" sz="3100" dirty="0">
                <a:ln w="3200">
                  <a:solidFill>
                    <a:srgbClr val="444D26">
                      <a:shade val="75000"/>
                      <a:alpha val="25000"/>
                    </a:srgbClr>
                  </a:solidFill>
                  <a:prstDash val="solid"/>
                  <a:round/>
                </a:ln>
                <a:latin typeface="Times New Roman" panose="02020603050405020304" pitchFamily="18" charset="0"/>
                <a:cs typeface="Times New Roman" panose="02020603050405020304" pitchFamily="18" charset="0"/>
              </a:rPr>
            </a:br>
            <a:r>
              <a:rPr lang="tr-TR" sz="3100" i="0" u="none" strike="noStrike" baseline="0" dirty="0">
                <a:latin typeface="Times New Roman" panose="02020603050405020304" pitchFamily="18" charset="0"/>
                <a:cs typeface="Times New Roman" panose="02020603050405020304" pitchFamily="18" charset="0"/>
              </a:rPr>
              <a:t>MESLEKİ VE TEKNİK EĞİTİM TANITIM VE </a:t>
            </a:r>
            <a:br>
              <a:rPr lang="tr-TR" sz="3100" i="0" u="none" strike="noStrike" baseline="0" dirty="0">
                <a:latin typeface="Times New Roman" panose="02020603050405020304" pitchFamily="18" charset="0"/>
                <a:cs typeface="Times New Roman" panose="02020603050405020304" pitchFamily="18" charset="0"/>
              </a:rPr>
            </a:br>
            <a:r>
              <a:rPr lang="tr-TR" sz="3100" i="0" u="none" strike="noStrike" baseline="0" dirty="0">
                <a:latin typeface="Times New Roman" panose="02020603050405020304" pitchFamily="18" charset="0"/>
                <a:cs typeface="Times New Roman" panose="02020603050405020304" pitchFamily="18" charset="0"/>
              </a:rPr>
              <a:t>YÖNELTME </a:t>
            </a:r>
            <a:r>
              <a:rPr lang="tr-TR" sz="3100" dirty="0">
                <a:latin typeface="Times New Roman" panose="02020603050405020304" pitchFamily="18" charset="0"/>
                <a:cs typeface="Times New Roman" panose="02020603050405020304" pitchFamily="18" charset="0"/>
              </a:rPr>
              <a:t>YIL İÇİ YAPILAN ÇALIŞMALAR RAPORU</a:t>
            </a:r>
            <a:br>
              <a:rPr lang="tr-TR" b="1" dirty="0">
                <a:latin typeface="Arial"/>
              </a:rPr>
            </a:br>
            <a:br>
              <a:rPr lang="tr-TR" b="1" dirty="0"/>
            </a:br>
            <a:endParaRPr lang="tr-TR" dirty="0"/>
          </a:p>
        </p:txBody>
      </p:sp>
      <p:sp>
        <p:nvSpPr>
          <p:cNvPr id="3" name="Alt Başlık 2"/>
          <p:cNvSpPr>
            <a:spLocks noGrp="1"/>
          </p:cNvSpPr>
          <p:nvPr>
            <p:ph type="subTitle" idx="1"/>
          </p:nvPr>
        </p:nvSpPr>
        <p:spPr>
          <a:xfrm>
            <a:off x="691766" y="3861047"/>
            <a:ext cx="7344816" cy="2664296"/>
          </a:xfrm>
        </p:spPr>
        <p:txBody>
          <a:bodyPr>
            <a:normAutofit/>
          </a:bodyPr>
          <a:lstStyle/>
          <a:p>
            <a:pPr algn="l"/>
            <a:endParaRPr lang="tr-TR" sz="1100" b="0" i="0" u="none" strike="noStrike" baseline="0" dirty="0">
              <a:solidFill>
                <a:srgbClr val="000000"/>
              </a:solidFill>
              <a:latin typeface="Arial"/>
            </a:endParaRPr>
          </a:p>
          <a:p>
            <a:endParaRPr lang="tr-TR" sz="1100" b="0" i="0" u="none" strike="noStrike" baseline="0" dirty="0">
              <a:latin typeface="Arial"/>
            </a:endParaRPr>
          </a:p>
          <a:p>
            <a:pPr algn="ctr"/>
            <a:r>
              <a:rPr lang="tr-TR" sz="1100" b="0" i="0" u="none" strike="noStrike" baseline="0" dirty="0">
                <a:latin typeface="Arial"/>
              </a:rPr>
              <a:t> </a:t>
            </a:r>
            <a:endParaRPr lang="tr-TR" b="1" dirty="0">
              <a:solidFill>
                <a:schemeClr val="tx2">
                  <a:lumMod val="75000"/>
                </a:schemeClr>
              </a:solidFill>
              <a:latin typeface="Arabic Typesetting" panose="03020402040406030203" pitchFamily="66" charset="-78"/>
              <a:cs typeface="Arabic Typesetting" panose="03020402040406030203" pitchFamily="66" charset="-78"/>
            </a:endParaRPr>
          </a:p>
          <a:p>
            <a:pPr algn="l"/>
            <a:r>
              <a:rPr lang="tr-TR" b="1" dirty="0">
                <a:solidFill>
                  <a:schemeClr val="tx2">
                    <a:lumMod val="75000"/>
                  </a:schemeClr>
                </a:solidFill>
                <a:latin typeface="Arabic Typesetting" panose="03020402040406030203" pitchFamily="66" charset="-78"/>
                <a:cs typeface="Arabic Typesetting" panose="03020402040406030203" pitchFamily="66" charset="-78"/>
              </a:rPr>
              <a:t>                         </a:t>
            </a:r>
          </a:p>
          <a:p>
            <a:pPr algn="l"/>
            <a:endParaRPr lang="tr-TR" b="1" dirty="0">
              <a:solidFill>
                <a:schemeClr val="tx2">
                  <a:lumMod val="75000"/>
                </a:schemeClr>
              </a:solidFill>
              <a:latin typeface="AngsanaUPC" panose="02020603050405020304" pitchFamily="18" charset="-34"/>
              <a:cs typeface="AngsanaUPC" panose="02020603050405020304" pitchFamily="18" charset="-34"/>
            </a:endParaRPr>
          </a:p>
          <a:p>
            <a:pPr algn="l"/>
            <a:endParaRPr lang="tr-TR" b="1" dirty="0">
              <a:solidFill>
                <a:schemeClr val="tx2">
                  <a:lumMod val="75000"/>
                </a:schemeClr>
              </a:solidFill>
              <a:latin typeface="AngsanaUPC" panose="02020603050405020304" pitchFamily="18" charset="-34"/>
              <a:cs typeface="AngsanaUPC" panose="02020603050405020304" pitchFamily="18" charset="-34"/>
            </a:endParaRPr>
          </a:p>
          <a:p>
            <a:pPr algn="l"/>
            <a:endParaRPr lang="tr-TR" b="1" dirty="0">
              <a:solidFill>
                <a:schemeClr val="tx2">
                  <a:lumMod val="75000"/>
                </a:schemeClr>
              </a:solidFill>
              <a:latin typeface="AngsanaUPC" panose="02020603050405020304" pitchFamily="18" charset="-34"/>
              <a:cs typeface="AngsanaUPC" panose="02020603050405020304" pitchFamily="18" charset="-34"/>
            </a:endParaRPr>
          </a:p>
          <a:p>
            <a:pPr algn="l"/>
            <a:endParaRPr lang="tr-TR" b="1" dirty="0">
              <a:solidFill>
                <a:schemeClr val="tx2">
                  <a:lumMod val="75000"/>
                </a:schemeClr>
              </a:solidFill>
              <a:latin typeface="AngsanaUPC" panose="02020603050405020304" pitchFamily="18" charset="-34"/>
              <a:cs typeface="AngsanaUPC" panose="02020603050405020304" pitchFamily="18" charset="-34"/>
            </a:endParaRPr>
          </a:p>
          <a:p>
            <a:pPr algn="l"/>
            <a:endParaRPr lang="tr-TR" dirty="0">
              <a:solidFill>
                <a:schemeClr val="tx2">
                  <a:lumMod val="75000"/>
                </a:schemeClr>
              </a:solidFill>
              <a:latin typeface="AngsanaUPC" panose="02020603050405020304" pitchFamily="18" charset="-34"/>
              <a:cs typeface="AngsanaUPC" panose="02020603050405020304" pitchFamily="18" charset="-34"/>
            </a:endParaRPr>
          </a:p>
        </p:txBody>
      </p:sp>
      <p:pic>
        <p:nvPicPr>
          <p:cNvPr id="1026" name="Picture 2" descr="C:\Users\pc\Desktop\2017-2018 MTY\LOGOLAR\indir - Kop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604292"/>
            <a:ext cx="1800200" cy="160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DA7462F-C2C7-775F-365E-456A33450315}"/>
              </a:ext>
            </a:extLst>
          </p:cNvPr>
          <p:cNvPicPr>
            <a:picLocks noChangeAspect="1"/>
          </p:cNvPicPr>
          <p:nvPr/>
        </p:nvPicPr>
        <p:blipFill>
          <a:blip r:embed="rId2"/>
          <a:stretch>
            <a:fillRect/>
          </a:stretch>
        </p:blipFill>
        <p:spPr>
          <a:xfrm>
            <a:off x="899592" y="1151435"/>
            <a:ext cx="7776864" cy="4555129"/>
          </a:xfrm>
          <a:prstGeom prst="rect">
            <a:avLst/>
          </a:prstGeom>
        </p:spPr>
      </p:pic>
    </p:spTree>
    <p:extLst>
      <p:ext uri="{BB962C8B-B14F-4D97-AF65-F5344CB8AC3E}">
        <p14:creationId xmlns:p14="http://schemas.microsoft.com/office/powerpoint/2010/main" val="85169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yer, iç mekan içeren bir resim&#10;&#10;Açıklama otomatik olarak oluşturuldu">
            <a:extLst>
              <a:ext uri="{FF2B5EF4-FFF2-40B4-BE49-F238E27FC236}">
                <a16:creationId xmlns:a16="http://schemas.microsoft.com/office/drawing/2014/main" id="{1D3D752C-4127-460F-6C5D-9B572A375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48680"/>
            <a:ext cx="6912768" cy="5760640"/>
          </a:xfrm>
          <a:prstGeom prst="rect">
            <a:avLst/>
          </a:prstGeom>
        </p:spPr>
      </p:pic>
    </p:spTree>
    <p:extLst>
      <p:ext uri="{BB962C8B-B14F-4D97-AF65-F5344CB8AC3E}">
        <p14:creationId xmlns:p14="http://schemas.microsoft.com/office/powerpoint/2010/main" val="18098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iç mekan, tavan, yer içeren bir resim&#10;&#10;Açıklama otomatik olarak oluşturuldu">
            <a:extLst>
              <a:ext uri="{FF2B5EF4-FFF2-40B4-BE49-F238E27FC236}">
                <a16:creationId xmlns:a16="http://schemas.microsoft.com/office/drawing/2014/main" id="{2B8A5B1F-6C0E-180B-1637-177396E64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548680"/>
            <a:ext cx="6912769" cy="5760640"/>
          </a:xfrm>
          <a:prstGeom prst="rect">
            <a:avLst/>
          </a:prstGeom>
        </p:spPr>
      </p:pic>
    </p:spTree>
    <p:extLst>
      <p:ext uri="{BB962C8B-B14F-4D97-AF65-F5344CB8AC3E}">
        <p14:creationId xmlns:p14="http://schemas.microsoft.com/office/powerpoint/2010/main" val="404052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yeşil, spor içeren bir resim&#10;&#10;Açıklama otomatik olarak oluşturuldu">
            <a:extLst>
              <a:ext uri="{FF2B5EF4-FFF2-40B4-BE49-F238E27FC236}">
                <a16:creationId xmlns:a16="http://schemas.microsoft.com/office/drawing/2014/main" id="{B8BA4EB6-949F-2494-6E2A-F4713AAAB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548680"/>
            <a:ext cx="6840760" cy="5760640"/>
          </a:xfrm>
          <a:prstGeom prst="rect">
            <a:avLst/>
          </a:prstGeom>
        </p:spPr>
      </p:pic>
    </p:spTree>
    <p:extLst>
      <p:ext uri="{BB962C8B-B14F-4D97-AF65-F5344CB8AC3E}">
        <p14:creationId xmlns:p14="http://schemas.microsoft.com/office/powerpoint/2010/main" val="48095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872D3DB-7B77-8555-A0AD-1F5243681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78038" y="-497718"/>
            <a:ext cx="5143500" cy="7380312"/>
          </a:xfrm>
          <a:prstGeom prst="rect">
            <a:avLst/>
          </a:prstGeom>
        </p:spPr>
      </p:pic>
    </p:spTree>
    <p:extLst>
      <p:ext uri="{BB962C8B-B14F-4D97-AF65-F5344CB8AC3E}">
        <p14:creationId xmlns:p14="http://schemas.microsoft.com/office/powerpoint/2010/main" val="307528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D46FE9A-1427-D999-53C3-0E5E89543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7" y="0"/>
            <a:ext cx="5544616" cy="6858000"/>
          </a:xfrm>
          <a:prstGeom prst="rect">
            <a:avLst/>
          </a:prstGeom>
        </p:spPr>
      </p:pic>
    </p:spTree>
    <p:extLst>
      <p:ext uri="{BB962C8B-B14F-4D97-AF65-F5344CB8AC3E}">
        <p14:creationId xmlns:p14="http://schemas.microsoft.com/office/powerpoint/2010/main" val="191652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63D8385-E656-149D-4AC2-8FD46766C97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620688"/>
            <a:ext cx="4033638" cy="6237312"/>
          </a:xfrm>
        </p:spPr>
      </p:pic>
    </p:spTree>
    <p:extLst>
      <p:ext uri="{BB962C8B-B14F-4D97-AF65-F5344CB8AC3E}">
        <p14:creationId xmlns:p14="http://schemas.microsoft.com/office/powerpoint/2010/main" val="112156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BE5458E-5F4F-DC97-A105-86DCF95FD7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19494" y="-666794"/>
            <a:ext cx="4607768" cy="8191588"/>
          </a:xfrm>
        </p:spPr>
      </p:pic>
    </p:spTree>
    <p:extLst>
      <p:ext uri="{BB962C8B-B14F-4D97-AF65-F5344CB8AC3E}">
        <p14:creationId xmlns:p14="http://schemas.microsoft.com/office/powerpoint/2010/main" val="15438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F21C30E-8FE4-379A-270B-644F939B7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20" y="116632"/>
            <a:ext cx="3440981" cy="6858000"/>
          </a:xfrm>
          <a:prstGeom prst="rect">
            <a:avLst/>
          </a:prstGeom>
        </p:spPr>
      </p:pic>
      <p:pic>
        <p:nvPicPr>
          <p:cNvPr id="7" name="Resim 6">
            <a:extLst>
              <a:ext uri="{FF2B5EF4-FFF2-40B4-BE49-F238E27FC236}">
                <a16:creationId xmlns:a16="http://schemas.microsoft.com/office/drawing/2014/main" id="{77A695C7-C369-1962-4BAE-C12973A5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16632"/>
            <a:ext cx="3857625" cy="6858000"/>
          </a:xfrm>
          <a:prstGeom prst="rect">
            <a:avLst/>
          </a:prstGeom>
        </p:spPr>
      </p:pic>
    </p:spTree>
    <p:extLst>
      <p:ext uri="{BB962C8B-B14F-4D97-AF65-F5344CB8AC3E}">
        <p14:creationId xmlns:p14="http://schemas.microsoft.com/office/powerpoint/2010/main" val="272831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7B207D1-066A-DC26-726F-180EB8AA8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26010" y="-893762"/>
            <a:ext cx="5143499" cy="8316415"/>
          </a:xfrm>
          <a:prstGeom prst="rect">
            <a:avLst/>
          </a:prstGeom>
        </p:spPr>
      </p:pic>
    </p:spTree>
    <p:extLst>
      <p:ext uri="{BB962C8B-B14F-4D97-AF65-F5344CB8AC3E}">
        <p14:creationId xmlns:p14="http://schemas.microsoft.com/office/powerpoint/2010/main" val="254155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2492896"/>
            <a:ext cx="8229600" cy="3384376"/>
          </a:xfrm>
        </p:spPr>
        <p:txBody>
          <a:bodyPr>
            <a:normAutofit/>
          </a:bodyPr>
          <a:lstStyle/>
          <a:p>
            <a:pPr marL="0" indent="0" algn="ctr">
              <a:buNone/>
            </a:pPr>
            <a:r>
              <a:rPr lang="tr-TR" sz="2800" b="1" dirty="0">
                <a:solidFill>
                  <a:srgbClr val="000000"/>
                </a:solidFill>
                <a:latin typeface="Calibri"/>
                <a:ea typeface="Calibri"/>
              </a:rPr>
              <a:t>   </a:t>
            </a:r>
            <a:r>
              <a:rPr lang="tr-TR" sz="2800" dirty="0">
                <a:solidFill>
                  <a:srgbClr val="000000"/>
                </a:solidFill>
                <a:latin typeface="Times New Roman" panose="02020603050405020304" pitchFamily="18" charset="0"/>
                <a:ea typeface="Calibri"/>
                <a:cs typeface="Times New Roman" panose="02020603050405020304" pitchFamily="18" charset="0"/>
              </a:rPr>
              <a:t>2021-2022   EĞİTİM ve  ÖĞRETİM YILI  </a:t>
            </a:r>
          </a:p>
          <a:p>
            <a:pPr marL="0" indent="0" algn="ctr">
              <a:buNone/>
            </a:pPr>
            <a:r>
              <a:rPr lang="tr-TR" sz="2800" dirty="0">
                <a:solidFill>
                  <a:srgbClr val="000000"/>
                </a:solidFill>
                <a:latin typeface="Times New Roman" panose="02020603050405020304" pitchFamily="18" charset="0"/>
                <a:ea typeface="Calibri"/>
                <a:cs typeface="Times New Roman" panose="02020603050405020304" pitchFamily="18" charset="0"/>
              </a:rPr>
              <a:t> </a:t>
            </a:r>
            <a:r>
              <a:rPr lang="tr-TR" sz="2800" dirty="0">
                <a:ln w="3200">
                  <a:solidFill>
                    <a:srgbClr val="444D26">
                      <a:shade val="75000"/>
                      <a:alpha val="25000"/>
                    </a:srgbClr>
                  </a:solidFill>
                  <a:prstDash val="solid"/>
                  <a:round/>
                </a:ln>
                <a:latin typeface="Times New Roman" panose="02020603050405020304" pitchFamily="18" charset="0"/>
                <a:cs typeface="Times New Roman" panose="02020603050405020304" pitchFamily="18" charset="0"/>
              </a:rPr>
              <a:t> ŞEREFLİKOÇHİSAR ANADOLU LİSESİ </a:t>
            </a:r>
            <a:r>
              <a:rPr lang="tr-TR" sz="2800" dirty="0">
                <a:solidFill>
                  <a:srgbClr val="000000"/>
                </a:solidFill>
                <a:latin typeface="Times New Roman" panose="02020603050405020304" pitchFamily="18" charset="0"/>
                <a:ea typeface="Calibri"/>
                <a:cs typeface="Times New Roman" panose="02020603050405020304" pitchFamily="18" charset="0"/>
              </a:rPr>
              <a:t>MESLEK TANITIM  VE  YÖNELTME ÇALIŞMALARI </a:t>
            </a:r>
          </a:p>
          <a:p>
            <a:pPr marL="0" indent="0" algn="ctr">
              <a:buNone/>
            </a:pPr>
            <a:r>
              <a:rPr lang="tr-TR" sz="2800" dirty="0">
                <a:solidFill>
                  <a:srgbClr val="000000"/>
                </a:solidFill>
                <a:latin typeface="Times New Roman" panose="02020603050405020304" pitchFamily="18" charset="0"/>
                <a:ea typeface="Calibri"/>
                <a:cs typeface="Times New Roman" panose="02020603050405020304" pitchFamily="18" charset="0"/>
              </a:rPr>
              <a:t>YIL SONU FAALİYET RAPORUDUR</a:t>
            </a:r>
            <a:endParaRPr lang="tr-TR" sz="28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11005394-BFBC-1F4B-91C5-88B86BC264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4988"/>
            <a:ext cx="2148725" cy="2227908"/>
          </a:xfrm>
          <a:prstGeom prst="rect">
            <a:avLst/>
          </a:prstGeom>
        </p:spPr>
      </p:pic>
    </p:spTree>
    <p:extLst>
      <p:ext uri="{BB962C8B-B14F-4D97-AF65-F5344CB8AC3E}">
        <p14:creationId xmlns:p14="http://schemas.microsoft.com/office/powerpoint/2010/main" val="218379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5299538-A815-5605-AA4B-CF162727D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26010" y="-893762"/>
            <a:ext cx="5143499" cy="8316415"/>
          </a:xfrm>
          <a:prstGeom prst="rect">
            <a:avLst/>
          </a:prstGeom>
        </p:spPr>
      </p:pic>
    </p:spTree>
    <p:extLst>
      <p:ext uri="{BB962C8B-B14F-4D97-AF65-F5344CB8AC3E}">
        <p14:creationId xmlns:p14="http://schemas.microsoft.com/office/powerpoint/2010/main" val="161052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4811ADA-99F8-875D-58E6-7A9CB036F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93" y="-6145"/>
            <a:ext cx="3857625" cy="6858000"/>
          </a:xfrm>
          <a:prstGeom prst="rect">
            <a:avLst/>
          </a:prstGeom>
        </p:spPr>
      </p:pic>
      <p:pic>
        <p:nvPicPr>
          <p:cNvPr id="7" name="Resim 6">
            <a:extLst>
              <a:ext uri="{FF2B5EF4-FFF2-40B4-BE49-F238E27FC236}">
                <a16:creationId xmlns:a16="http://schemas.microsoft.com/office/drawing/2014/main" id="{B70E0B8C-FB11-E988-4764-926B0B7FE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42"/>
            <a:ext cx="3857625" cy="6858000"/>
          </a:xfrm>
          <a:prstGeom prst="rect">
            <a:avLst/>
          </a:prstGeom>
        </p:spPr>
      </p:pic>
    </p:spTree>
    <p:extLst>
      <p:ext uri="{BB962C8B-B14F-4D97-AF65-F5344CB8AC3E}">
        <p14:creationId xmlns:p14="http://schemas.microsoft.com/office/powerpoint/2010/main" val="407000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35A7B20-A706-A85F-D726-437EC8353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72259" y="-335954"/>
            <a:ext cx="5143499" cy="8352928"/>
          </a:xfrm>
          <a:prstGeom prst="rect">
            <a:avLst/>
          </a:prstGeom>
        </p:spPr>
      </p:pic>
    </p:spTree>
    <p:extLst>
      <p:ext uri="{BB962C8B-B14F-4D97-AF65-F5344CB8AC3E}">
        <p14:creationId xmlns:p14="http://schemas.microsoft.com/office/powerpoint/2010/main" val="51223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2"/>
          <p:cNvSpPr txBox="1">
            <a:spLocks/>
          </p:cNvSpPr>
          <p:nvPr/>
        </p:nvSpPr>
        <p:spPr>
          <a:xfrm>
            <a:off x="1331640" y="620688"/>
            <a:ext cx="7355160" cy="4531568"/>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457200" marR="0" lvl="0" indent="-457200" algn="just"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tr-T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Okulumuzda Mesleki Tanıtım Kulübü kuruldu.</a:t>
            </a:r>
          </a:p>
          <a:p>
            <a:pPr marL="457200" marR="0" lvl="0" indent="-457200" algn="just"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tr-T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tr-T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Okulumuz 9. ve 10. sınıf öğrencilerine “birey tanıma" anketleri uygulandı.</a:t>
            </a:r>
          </a:p>
          <a:p>
            <a:pPr marL="457200" marR="0" lvl="0" indent="-457200" algn="just"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tr-TR" sz="2800" i="0" u="none" strike="noStrike" kern="1200" cap="none" spc="-100" normalizeH="0" baseline="0" noProof="0" dirty="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uLnTx/>
              <a:uFillTx/>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tr-T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Okulumuz 9. sınıf öğrencilerine meslek seçimi, alan yöneltme tavsiye formu ve teknik liseye geçiş hakkında bilgilendirmeler okul rehberlik saatlerinde düzenlendi.</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2800" i="0" u="none" strike="noStrike" kern="1200" cap="none" spc="-100" normalizeH="0" baseline="0" noProof="0" dirty="0">
              <a:ln w="3200">
                <a:solidFill>
                  <a:srgbClr val="444D26">
                    <a:shade val="75000"/>
                    <a:alpha val="25000"/>
                  </a:srgbClr>
                </a:solidFill>
                <a:prstDash val="solid"/>
                <a:round/>
              </a:ln>
              <a:solidFill>
                <a:srgbClr val="444D26">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22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6241F7A1-8D50-1749-F75D-B57828E1F730}"/>
              </a:ext>
            </a:extLst>
          </p:cNvPr>
          <p:cNvSpPr>
            <a:spLocks noGrp="1"/>
          </p:cNvSpPr>
          <p:nvPr>
            <p:ph idx="1"/>
          </p:nvPr>
        </p:nvSpPr>
        <p:spPr>
          <a:xfrm>
            <a:off x="1259632" y="1340768"/>
            <a:ext cx="7488832" cy="3849630"/>
          </a:xfrm>
        </p:spPr>
        <p:txBody>
          <a:bodyPr>
            <a:normAutofit fontScale="92500" lnSpcReduction="10000"/>
          </a:bodyPr>
          <a:lstStyle/>
          <a:p>
            <a:pPr>
              <a:buClr>
                <a:schemeClr val="tx1"/>
              </a:buClr>
              <a:buFont typeface="Wingdings" panose="05000000000000000000" pitchFamily="2" charset="2"/>
              <a:buChar char="§"/>
            </a:pPr>
            <a:r>
              <a:rPr lang="tr-TR" sz="3000" dirty="0">
                <a:effectLst/>
                <a:latin typeface="Times New Roman" panose="02020603050405020304" pitchFamily="18" charset="0"/>
                <a:ea typeface="Times New Roman" panose="02020603050405020304" pitchFamily="18" charset="0"/>
                <a:cs typeface="Times New Roman" panose="02020603050405020304" pitchFamily="18" charset="0"/>
              </a:rPr>
              <a:t> Okulumuz 10. sınıf öğrencilerine yönelik dal seçimi ve Dal Seçim Formu (mesleki ve teknik eğitim okul ve kurumlarında Dal Tercih ve Ön Kayıt Formu) hakkında bilgilendirme-danışma etkinlikleri yapıldı.</a:t>
            </a:r>
            <a:endParaRPr kumimoji="0" lang="tr-TR" sz="3000" i="0" u="none" strike="noStrike" kern="1200" cap="none" spc="-100" normalizeH="0" baseline="0" noProof="0" dirty="0">
              <a:ln w="3200">
                <a:solidFill>
                  <a:srgbClr val="444D26">
                    <a:shade val="75000"/>
                    <a:alpha val="25000"/>
                  </a:srgbClr>
                </a:solidFill>
                <a:prstDash val="solid"/>
                <a:round/>
              </a:ln>
              <a:solidFill>
                <a:srgbClr val="444D26">
                  <a:lumMod val="50000"/>
                </a:srgbClr>
              </a:solidFill>
              <a:effectLst>
                <a:innerShdw blurRad="50800" dist="25400" dir="13500000">
                  <a:prstClr val="black">
                    <a:alpha val="70000"/>
                  </a:prstClr>
                </a:innerShdw>
              </a:effectLst>
              <a:uLnTx/>
              <a:uFillTx/>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tr-TR" sz="3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
            </a:pPr>
            <a:r>
              <a:rPr lang="tr-TR" sz="3000" dirty="0">
                <a:latin typeface="Times New Roman" panose="02020603050405020304" pitchFamily="18" charset="0"/>
                <a:cs typeface="Times New Roman" panose="02020603050405020304" pitchFamily="18" charset="0"/>
              </a:rPr>
              <a:t>Okumuzda Mesleki Tanıtım ve Yöneltme çalışmalarını yürütecek okul ekiplerini oluşturarak okul eylem planımızı açıkladık.</a:t>
            </a:r>
          </a:p>
          <a:p>
            <a:endParaRPr lang="tr-TR" dirty="0"/>
          </a:p>
        </p:txBody>
      </p:sp>
    </p:spTree>
    <p:extLst>
      <p:ext uri="{BB962C8B-B14F-4D97-AF65-F5344CB8AC3E}">
        <p14:creationId xmlns:p14="http://schemas.microsoft.com/office/powerpoint/2010/main" val="33324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31640" y="1268760"/>
            <a:ext cx="7365504" cy="4876800"/>
          </a:xfrm>
        </p:spPr>
        <p:txBody>
          <a:bodyPr>
            <a:normAutofit/>
          </a:bodyPr>
          <a:lstStyle/>
          <a:p>
            <a:pPr algn="just">
              <a:buClrTx/>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Okulumuz müdür ve müdür yardımcıları Mesleki ve Teknik Anadolu Lisesi Müdürleri ile beraber yıl içinde yapılacak çalışmalar, okul tanıtımları, 9.10. Sınıflara yönelik  Mesleki Eğitimde yapılan değişiklikler  ile ilgili bilgilendirme toplantısına katıldı. </a:t>
            </a:r>
          </a:p>
        </p:txBody>
      </p:sp>
    </p:spTree>
    <p:extLst>
      <p:ext uri="{BB962C8B-B14F-4D97-AF65-F5344CB8AC3E}">
        <p14:creationId xmlns:p14="http://schemas.microsoft.com/office/powerpoint/2010/main" val="17307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1196752"/>
            <a:ext cx="7560840" cy="4876800"/>
          </a:xfrm>
        </p:spPr>
        <p:txBody>
          <a:bodyPr/>
          <a:lstStyle/>
          <a:p>
            <a:pPr algn="just">
              <a:buClrTx/>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25 Şubat 2022 tarihinde okul müdürü Barış DURAN başkanlığında komisyon üyeleri ile mesleki tanıtım ve yönlendirme toplantısı yapılmıştır.</a:t>
            </a:r>
          </a:p>
          <a:p>
            <a:pPr algn="just">
              <a:buClrTx/>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Okulumuz</a:t>
            </a:r>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öğrencilerine sınıf rehber öğretmenleri  tarafından devamsızlıkların azaltılması yönünde bilgilendirmeler yapıldı</a:t>
            </a:r>
          </a:p>
        </p:txBody>
      </p:sp>
    </p:spTree>
    <p:extLst>
      <p:ext uri="{BB962C8B-B14F-4D97-AF65-F5344CB8AC3E}">
        <p14:creationId xmlns:p14="http://schemas.microsoft.com/office/powerpoint/2010/main" val="70738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9672" y="1228397"/>
            <a:ext cx="7056783" cy="3539430"/>
          </a:xfrm>
          <a:prstGeom prst="rect">
            <a:avLst/>
          </a:prstGeom>
          <a:noFill/>
        </p:spPr>
        <p:txBody>
          <a:bodyPr wrap="square" rtlCol="0">
            <a:spAutoFit/>
          </a:bodyPr>
          <a:lstStyle/>
          <a:p>
            <a:pPr marL="457200" indent="-4572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Okulumuz Anadolu Lisesi programında olduğu için ilçe </a:t>
            </a:r>
            <a:r>
              <a:rPr lang="tr-TR" sz="2800" dirty="0" err="1">
                <a:latin typeface="Times New Roman" panose="02020603050405020304" pitchFamily="18" charset="0"/>
                <a:cs typeface="Times New Roman" panose="02020603050405020304" pitchFamily="18" charset="0"/>
              </a:rPr>
              <a:t>mtal’lerin</a:t>
            </a:r>
            <a:r>
              <a:rPr lang="tr-TR" sz="2800" dirty="0">
                <a:latin typeface="Times New Roman" panose="02020603050405020304" pitchFamily="18" charset="0"/>
                <a:cs typeface="Times New Roman" panose="02020603050405020304" pitchFamily="18" charset="0"/>
              </a:rPr>
              <a:t> hazırlamış olduğu poster broşürler hakkında öğrencilere bilgilendirmeler yapıldı.</a:t>
            </a:r>
          </a:p>
          <a:p>
            <a:pPr marL="457200" indent="-457200">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Alan tanıtımı için hazırlanan posterler okulumuz  panolarına asıldı.</a:t>
            </a:r>
          </a:p>
          <a:p>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64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527FED4-EFE9-59C1-63FB-9DB8AC0D0BC4}"/>
              </a:ext>
            </a:extLst>
          </p:cNvPr>
          <p:cNvPicPr>
            <a:picLocks noChangeAspect="1"/>
          </p:cNvPicPr>
          <p:nvPr/>
        </p:nvPicPr>
        <p:blipFill>
          <a:blip r:embed="rId2"/>
          <a:stretch>
            <a:fillRect/>
          </a:stretch>
        </p:blipFill>
        <p:spPr>
          <a:xfrm>
            <a:off x="1691680" y="548681"/>
            <a:ext cx="6480720" cy="4896544"/>
          </a:xfrm>
          <a:prstGeom prst="rect">
            <a:avLst/>
          </a:prstGeom>
        </p:spPr>
      </p:pic>
      <p:sp>
        <p:nvSpPr>
          <p:cNvPr id="3" name="İçerik Yer Tutucusu 2">
            <a:extLst>
              <a:ext uri="{FF2B5EF4-FFF2-40B4-BE49-F238E27FC236}">
                <a16:creationId xmlns:a16="http://schemas.microsoft.com/office/drawing/2014/main" id="{499443AB-5611-A96A-9875-E5FDF3BBE369}"/>
              </a:ext>
            </a:extLst>
          </p:cNvPr>
          <p:cNvSpPr>
            <a:spLocks noGrp="1"/>
          </p:cNvSpPr>
          <p:nvPr>
            <p:ph idx="1"/>
          </p:nvPr>
        </p:nvSpPr>
        <p:spPr>
          <a:xfrm>
            <a:off x="1187624" y="5445225"/>
            <a:ext cx="7488832" cy="1080120"/>
          </a:xfrm>
        </p:spPr>
        <p:txBody>
          <a:bodyPr>
            <a:normAutofit/>
          </a:bodyPr>
          <a:lstStyle/>
          <a:p>
            <a:pPr marL="0" indent="0">
              <a:buNone/>
            </a:pPr>
            <a:endParaRPr lang="tr-TR" dirty="0"/>
          </a:p>
          <a:p>
            <a:pPr algn="just">
              <a:buClr>
                <a:schemeClr val="tx1"/>
              </a:buClr>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Okulumuz panosunda yayınlanan örnek broşür.</a:t>
            </a:r>
          </a:p>
          <a:p>
            <a:pPr marL="0" indent="0">
              <a:buNone/>
            </a:pPr>
            <a:endParaRPr lang="tr-TR" dirty="0"/>
          </a:p>
          <a:p>
            <a:endParaRPr lang="tr-TR" dirty="0"/>
          </a:p>
        </p:txBody>
      </p:sp>
    </p:spTree>
    <p:extLst>
      <p:ext uri="{BB962C8B-B14F-4D97-AF65-F5344CB8AC3E}">
        <p14:creationId xmlns:p14="http://schemas.microsoft.com/office/powerpoint/2010/main" val="193598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340768"/>
            <a:ext cx="7416824" cy="4948808"/>
          </a:xfrm>
        </p:spPr>
        <p:txBody>
          <a:bodyPr>
            <a:normAutofit/>
          </a:bodyPr>
          <a:lstStyle/>
          <a:p>
            <a:pPr marL="0" indent="0">
              <a:buNone/>
            </a:pPr>
            <a:endParaRPr lang="tr-TR" dirty="0"/>
          </a:p>
          <a:p>
            <a:pPr algn="just">
              <a:buClr>
                <a:schemeClr val="tx1"/>
              </a:buClr>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Okulumuz alan tanıtım günleri kapsamında 25 Mart 2022 İlçemiz Ticaret Meslek Lisesi, Kız meslek Lisesi, Sağlık Meslek Lisesi ve Endüstri Meslek Liselerine 9. ve 10. sınıf öğrencilerine ziyaretler düzenlendi. Okullara bilgilendirme tanıtım videoları izletildi.</a:t>
            </a:r>
          </a:p>
          <a:p>
            <a:pPr marL="0" indent="0">
              <a:buNone/>
            </a:pPr>
            <a:endParaRPr lang="tr-TR" dirty="0"/>
          </a:p>
          <a:p>
            <a:endParaRPr lang="tr-TR" dirty="0"/>
          </a:p>
        </p:txBody>
      </p:sp>
    </p:spTree>
    <p:extLst>
      <p:ext uri="{BB962C8B-B14F-4D97-AF65-F5344CB8AC3E}">
        <p14:creationId xmlns:p14="http://schemas.microsoft.com/office/powerpoint/2010/main" val="421176973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3891</TotalTime>
  <Words>310</Words>
  <Application>Microsoft Office PowerPoint</Application>
  <PresentationFormat>Ekran Gösterisi (4:3)</PresentationFormat>
  <Paragraphs>31</Paragraphs>
  <Slides>22</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AngsanaUPC</vt:lpstr>
      <vt:lpstr>Arabic Typesetting</vt:lpstr>
      <vt:lpstr>Arial</vt:lpstr>
      <vt:lpstr>Calibri</vt:lpstr>
      <vt:lpstr>Century Gothic</vt:lpstr>
      <vt:lpstr>Times New Roman</vt:lpstr>
      <vt:lpstr>Wingdings</vt:lpstr>
      <vt:lpstr>Wingdings 3</vt:lpstr>
      <vt:lpstr>Duman</vt:lpstr>
      <vt:lpstr>                                   ŞEREFLİKOÇHİSAR ANADOLU LİSESİ 2021-2022 EĞİTİM ÖĞRETİM YILI  MESLEKİ VE TEKNİK EĞİTİM TANITIM VE  YÖNELTME YIL İÇİ YAPILAN ÇALIŞMALAR RAPORU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Savaş SÖNMEZ</cp:lastModifiedBy>
  <cp:revision>201</cp:revision>
  <dcterms:created xsi:type="dcterms:W3CDTF">2016-06-01T17:37:02Z</dcterms:created>
  <dcterms:modified xsi:type="dcterms:W3CDTF">2022-05-20T08:50:59Z</dcterms:modified>
</cp:coreProperties>
</file>