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3"/>
  </p:notesMasterIdLst>
  <p:sldIdLst>
    <p:sldId id="256" r:id="rId2"/>
    <p:sldId id="281" r:id="rId3"/>
    <p:sldId id="302" r:id="rId4"/>
    <p:sldId id="303" r:id="rId5"/>
    <p:sldId id="301" r:id="rId6"/>
    <p:sldId id="311" r:id="rId7"/>
    <p:sldId id="312" r:id="rId8"/>
    <p:sldId id="286" r:id="rId9"/>
    <p:sldId id="287" r:id="rId10"/>
    <p:sldId id="288" r:id="rId11"/>
    <p:sldId id="289" r:id="rId12"/>
    <p:sldId id="295" r:id="rId13"/>
    <p:sldId id="297" r:id="rId14"/>
    <p:sldId id="298" r:id="rId15"/>
    <p:sldId id="299" r:id="rId16"/>
    <p:sldId id="300" r:id="rId17"/>
    <p:sldId id="296" r:id="rId18"/>
    <p:sldId id="328" r:id="rId19"/>
    <p:sldId id="306" r:id="rId20"/>
    <p:sldId id="315" r:id="rId21"/>
    <p:sldId id="316" r:id="rId22"/>
    <p:sldId id="317" r:id="rId23"/>
    <p:sldId id="318" r:id="rId24"/>
    <p:sldId id="319" r:id="rId25"/>
    <p:sldId id="320" r:id="rId26"/>
    <p:sldId id="321" r:id="rId27"/>
    <p:sldId id="329" r:id="rId28"/>
    <p:sldId id="330" r:id="rId29"/>
    <p:sldId id="331" r:id="rId30"/>
    <p:sldId id="313" r:id="rId31"/>
    <p:sldId id="294"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1326"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D837E2-BF26-4645-89AB-6C5E539A44C9}" type="datetimeFigureOut">
              <a:rPr lang="tr-TR" smtClean="0"/>
              <a:pPr/>
              <a:t>1.06.2022</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AB4FAE-52AD-42B6-9479-10668470FA00}"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10243"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p>
        </p:txBody>
      </p:sp>
      <p:sp>
        <p:nvSpPr>
          <p:cNvPr id="10244"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4F3518-CD52-41DB-A3F9-E575420179A1}" type="slidenum">
              <a:rPr lang="tr-TR" smtClean="0"/>
              <a:pPr/>
              <a:t>6</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11267"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p>
        </p:txBody>
      </p:sp>
      <p:sp>
        <p:nvSpPr>
          <p:cNvPr id="11268"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ACC3B4-6071-4EF9-805D-5A83E0CE5B0B}" type="slidenum">
              <a:rPr lang="tr-TR" smtClean="0"/>
              <a:pPr/>
              <a:t>7</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12291"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p>
        </p:txBody>
      </p:sp>
      <p:sp>
        <p:nvSpPr>
          <p:cNvPr id="12292"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5F358E-FCB0-4B33-81FD-A9D90D40F826}" type="slidenum">
              <a:rPr lang="tr-TR" smtClean="0"/>
              <a:pPr/>
              <a:t>30</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Yuvarlatılmış Çapraz Köşeli Dikdörtgen"/>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tr-TR"/>
              <a:t>Asıl başlık stili için tıklatın</a:t>
            </a:r>
            <a:endParaRPr kumimoji="0" lang="en-US"/>
          </a:p>
        </p:txBody>
      </p:sp>
      <p:sp>
        <p:nvSpPr>
          <p:cNvPr id="9" name="8 Alt Başlık"/>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a:t>Asıl alt başlık stilini düzenlemek için tıklatın</a:t>
            </a:r>
            <a:endParaRPr kumimoji="0" lang="en-US"/>
          </a:p>
        </p:txBody>
      </p:sp>
      <p:sp>
        <p:nvSpPr>
          <p:cNvPr id="10" name="9 Veri Yer Tutucusu"/>
          <p:cNvSpPr>
            <a:spLocks noGrp="1"/>
          </p:cNvSpPr>
          <p:nvPr>
            <p:ph type="dt" sz="half" idx="10"/>
          </p:nvPr>
        </p:nvSpPr>
        <p:spPr>
          <a:xfrm>
            <a:off x="5562600" y="6509004"/>
            <a:ext cx="3002280" cy="274320"/>
          </a:xfrm>
        </p:spPr>
        <p:txBody>
          <a:bodyPr vert="horz" rtlCol="0"/>
          <a:lstStyle/>
          <a:p>
            <a:fld id="{A23720DD-5B6D-40BF-8493-A6B52D484E6B}" type="datetimeFigureOut">
              <a:rPr lang="tr-TR" smtClean="0"/>
              <a:pPr/>
              <a:t>1.06.2022</a:t>
            </a:fld>
            <a:endParaRPr lang="tr-TR"/>
          </a:p>
        </p:txBody>
      </p:sp>
      <p:sp>
        <p:nvSpPr>
          <p:cNvPr id="11" name="10 Slayt Numarası Yer Tutucusu"/>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F302176B-0E47-46AC-8F43-DAB4B8A37D06}" type="slidenum">
              <a:rPr lang="tr-TR" smtClean="0"/>
              <a:pPr/>
              <a:t>‹#›</a:t>
            </a:fld>
            <a:endParaRPr lang="tr-TR"/>
          </a:p>
        </p:txBody>
      </p:sp>
      <p:sp>
        <p:nvSpPr>
          <p:cNvPr id="12" name="11 Altbilgi Yer Tutucusu"/>
          <p:cNvSpPr>
            <a:spLocks noGrp="1"/>
          </p:cNvSpPr>
          <p:nvPr>
            <p:ph type="ftr" sz="quarter" idx="12"/>
          </p:nvPr>
        </p:nvSpPr>
        <p:spPr>
          <a:xfrm>
            <a:off x="1600200" y="6509004"/>
            <a:ext cx="3907464" cy="274320"/>
          </a:xfrm>
        </p:spPr>
        <p:txBody>
          <a:bodyPr vert="horz" rtlCol="0"/>
          <a:lstStyle/>
          <a:p>
            <a:endParaRPr lang="tr-TR"/>
          </a:p>
        </p:txBody>
      </p:sp>
    </p:spTree>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A23720DD-5B6D-40BF-8493-A6B52D484E6B}" type="datetimeFigureOut">
              <a:rPr lang="tr-TR" smtClean="0"/>
              <a:pPr/>
              <a:t>1.06.2022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lvl1pPr algn="l">
              <a:defRPr/>
            </a:lvl1pPr>
            <a:extLs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A23720DD-5B6D-40BF-8493-A6B52D484E6B}" type="datetimeFigureOut">
              <a:rPr lang="tr-TR" smtClean="0"/>
              <a:pPr/>
              <a:t>1.06.2022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6 Dikdörtgen"/>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A23720DD-5B6D-40BF-8493-A6B52D484E6B}" type="datetimeFigureOut">
              <a:rPr lang="tr-TR" smtClean="0"/>
              <a:pPr/>
              <a:t>1.06.2022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7" name="6 Dikdörtgen"/>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a:t>Asıl metin stillerini düzenlemek için tıklatın</a:t>
            </a:r>
          </a:p>
        </p:txBody>
      </p:sp>
      <p:sp>
        <p:nvSpPr>
          <p:cNvPr id="8" name="7 Veri Yer Tutucusu"/>
          <p:cNvSpPr>
            <a:spLocks noGrp="1"/>
          </p:cNvSpPr>
          <p:nvPr>
            <p:ph type="dt" sz="half" idx="10"/>
          </p:nvPr>
        </p:nvSpPr>
        <p:spPr>
          <a:xfrm>
            <a:off x="5562600" y="6513670"/>
            <a:ext cx="3002280" cy="274320"/>
          </a:xfrm>
        </p:spPr>
        <p:txBody>
          <a:bodyPr vert="horz" rtlCol="0"/>
          <a:lstStyle/>
          <a:p>
            <a:fld id="{A23720DD-5B6D-40BF-8493-A6B52D484E6B}" type="datetimeFigureOut">
              <a:rPr lang="tr-TR" smtClean="0"/>
              <a:pPr/>
              <a:t>1.06.2022</a:t>
            </a:fld>
            <a:endParaRPr lang="tr-TR"/>
          </a:p>
        </p:txBody>
      </p:sp>
      <p:sp>
        <p:nvSpPr>
          <p:cNvPr id="9" name="8 Slayt Numarası Yer Tutucusu"/>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302176B-0E47-46AC-8F43-DAB4B8A37D06}" type="slidenum">
              <a:rPr lang="tr-TR" smtClean="0"/>
              <a:pPr/>
              <a:t>‹#›</a:t>
            </a:fld>
            <a:endParaRPr lang="tr-TR"/>
          </a:p>
        </p:txBody>
      </p:sp>
      <p:sp>
        <p:nvSpPr>
          <p:cNvPr id="10" name="9 Altbilgi Yer Tutucusu"/>
          <p:cNvSpPr>
            <a:spLocks noGrp="1"/>
          </p:cNvSpPr>
          <p:nvPr>
            <p:ph type="ftr" sz="quarter" idx="12"/>
          </p:nvPr>
        </p:nvSpPr>
        <p:spPr>
          <a:xfrm>
            <a:off x="1600200" y="6513670"/>
            <a:ext cx="3907464" cy="274320"/>
          </a:xfrm>
        </p:spPr>
        <p:txBody>
          <a:bodyPr vert="horz" rtlCol="0"/>
          <a:lstStyle/>
          <a:p>
            <a:endParaRPr lang="tr-TR"/>
          </a:p>
        </p:txBody>
      </p:sp>
    </p:spTree>
  </p:cSld>
  <p:clrMapOvr>
    <a:overrideClrMapping bg1="dk1" tx1="lt1" bg2="dk2" tx2="lt2" accent1="accent1" accent2="accent2" accent3="accent3" accent4="accent4" accent5="accent5" accent6="accent6" hlink="hlink" folHlink="folHlink"/>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İçerik Yer Tutucusu"/>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İçerik Yer Tutucusu"/>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A23720DD-5B6D-40BF-8493-A6B52D484E6B}" type="datetimeFigureOut">
              <a:rPr lang="tr-TR" smtClean="0"/>
              <a:pPr/>
              <a:t>1.06.2022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641080" y="6514568"/>
            <a:ext cx="464288" cy="274320"/>
          </a:xfrm>
        </p:spPr>
        <p:txBody>
          <a:bodyPr/>
          <a:lstStyle/>
          <a:p>
            <a:fld id="{F302176B-0E47-46AC-8F43-DAB4B8A37D06}" type="slidenum">
              <a:rPr lang="tr-TR" smtClean="0"/>
              <a:pPr/>
              <a:t>‹#›</a:t>
            </a:fld>
            <a:endParaRPr lang="tr-TR"/>
          </a:p>
        </p:txBody>
      </p:sp>
      <p:sp>
        <p:nvSpPr>
          <p:cNvPr id="10" name="9 Dikdörtgen"/>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9 Dikdörtgen"/>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10 Dikdörtgen"/>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1 Başlık"/>
          <p:cNvSpPr>
            <a:spLocks noGrp="1"/>
          </p:cNvSpPr>
          <p:nvPr>
            <p:ph type="title"/>
          </p:nvPr>
        </p:nvSpPr>
        <p:spPr>
          <a:xfrm>
            <a:off x="457200" y="251948"/>
            <a:ext cx="8229600" cy="1143000"/>
          </a:xfrm>
        </p:spPr>
        <p:txBody>
          <a:bodyPr anchor="b"/>
          <a:lstStyle>
            <a:lvl1pPr>
              <a:defRPr/>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5" name="4 İçerik Yer Tutucusu"/>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5 İçerik Yer Tutucusu"/>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0"/>
          </p:nvPr>
        </p:nvSpPr>
        <p:spPr/>
        <p:txBody>
          <a:bodyPr/>
          <a:lstStyle/>
          <a:p>
            <a:fld id="{A23720DD-5B6D-40BF-8493-A6B52D484E6B}" type="datetimeFigureOut">
              <a:rPr lang="tr-TR" smtClean="0"/>
              <a:pPr/>
              <a:t>1.06.2022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a:xfrm>
            <a:off x="8641080" y="6514568"/>
            <a:ext cx="464288" cy="274320"/>
          </a:xfrm>
        </p:spPr>
        <p:txBody>
          <a:bodyPr/>
          <a:lstStyle/>
          <a:p>
            <a:fld id="{F302176B-0E47-46AC-8F43-DAB4B8A37D06}" type="slidenum">
              <a:rPr lang="tr-TR" smtClean="0"/>
              <a:pPr/>
              <a:t>‹#›</a:t>
            </a:fld>
            <a:endParaRPr lang="tr-TR"/>
          </a:p>
        </p:txBody>
      </p:sp>
    </p:spTree>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218"/>
            <a:ext cx="8229600" cy="1143000"/>
          </a:xfrm>
        </p:spPr>
        <p:txBody>
          <a:bodyP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A23720DD-5B6D-40BF-8493-A6B52D484E6B}" type="datetimeFigureOut">
              <a:rPr lang="tr-TR" smtClean="0"/>
              <a:pPr/>
              <a:t>1.06.2022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
        <p:nvSpPr>
          <p:cNvPr id="7" name="6 Dikdörtgen"/>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1.06.2022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2"/>
      </p:bgRef>
    </p:bg>
    <p:spTree>
      <p:nvGrpSpPr>
        <p:cNvPr id="1" name=""/>
        <p:cNvGrpSpPr/>
        <p:nvPr/>
      </p:nvGrpSpPr>
      <p:grpSpPr>
        <a:xfrm>
          <a:off x="0" y="0"/>
          <a:ext cx="0" cy="0"/>
          <a:chOff x="0" y="0"/>
          <a:chExt cx="0" cy="0"/>
        </a:xfrm>
      </p:grpSpPr>
      <p:sp>
        <p:nvSpPr>
          <p:cNvPr id="8" name="7 Dikdörtgen"/>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4963136" y="304800"/>
            <a:ext cx="3931920" cy="762000"/>
          </a:xfrm>
        </p:spPr>
        <p:txBody>
          <a:bodyPr anchor="b"/>
          <a:lstStyle>
            <a:lvl1pPr marL="0" algn="r">
              <a:buNone/>
              <a:defRPr sz="2000" b="1"/>
            </a:lvl1pPr>
            <a:extLst/>
          </a:lstStyle>
          <a:p>
            <a:r>
              <a:rPr kumimoji="0" lang="tr-TR"/>
              <a:t>Asıl başlık stili için tıklatın</a:t>
            </a:r>
            <a:endParaRPr kumimoji="0" lang="en-US"/>
          </a:p>
        </p:txBody>
      </p:sp>
      <p:sp>
        <p:nvSpPr>
          <p:cNvPr id="3" name="2 Metin Yer Tutucusu"/>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a:t>Asıl metin stillerini düzenlemek için tıklatın</a:t>
            </a:r>
          </a:p>
        </p:txBody>
      </p:sp>
      <p:sp>
        <p:nvSpPr>
          <p:cNvPr id="4" name="3 İçerik Yer Tutucusu"/>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9" name="8 Veri Yer Tutucusu"/>
          <p:cNvSpPr>
            <a:spLocks noGrp="1"/>
          </p:cNvSpPr>
          <p:nvPr>
            <p:ph type="dt" sz="half" idx="10"/>
          </p:nvPr>
        </p:nvSpPr>
        <p:spPr>
          <a:xfrm>
            <a:off x="5562600" y="6513670"/>
            <a:ext cx="3002280" cy="274320"/>
          </a:xfrm>
        </p:spPr>
        <p:txBody>
          <a:bodyPr vert="horz" rtlCol="0"/>
          <a:lstStyle/>
          <a:p>
            <a:fld id="{A23720DD-5B6D-40BF-8493-A6B52D484E6B}" type="datetimeFigureOut">
              <a:rPr lang="tr-TR" smtClean="0"/>
              <a:pPr/>
              <a:t>1.06.2022</a:t>
            </a:fld>
            <a:endParaRPr lang="tr-TR"/>
          </a:p>
        </p:txBody>
      </p:sp>
      <p:sp>
        <p:nvSpPr>
          <p:cNvPr id="10" name="9 Slayt Numarası Yer Tutucusu"/>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302176B-0E47-46AC-8F43-DAB4B8A37D06}" type="slidenum">
              <a:rPr lang="tr-TR" smtClean="0"/>
              <a:pPr/>
              <a:t>‹#›</a:t>
            </a:fld>
            <a:endParaRPr lang="tr-TR"/>
          </a:p>
        </p:txBody>
      </p:sp>
      <p:sp>
        <p:nvSpPr>
          <p:cNvPr id="11" name="10 Altbilgi Yer Tutucusu"/>
          <p:cNvSpPr>
            <a:spLocks noGrp="1"/>
          </p:cNvSpPr>
          <p:nvPr>
            <p:ph type="ftr" sz="quarter" idx="12"/>
          </p:nvPr>
        </p:nvSpPr>
        <p:spPr>
          <a:xfrm>
            <a:off x="1600200" y="6513670"/>
            <a:ext cx="3907464" cy="274320"/>
          </a:xfrm>
        </p:spPr>
        <p:txBody>
          <a:bodyPr vert="horz" rtlCol="0"/>
          <a:lstStyle/>
          <a:p>
            <a:endParaRPr lang="tr-TR"/>
          </a:p>
        </p:txBody>
      </p:sp>
    </p:spTree>
  </p:cSld>
  <p:clrMapOvr>
    <a:overrideClrMapping bg1="dk1" tx1="lt1" bg2="dk2" tx2="lt2" accent1="accent1" accent2="accent2" accent3="accent3" accent4="accent4" accent5="accent5" accent6="accent6" hlink="hlink" folHlink="folHlink"/>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3040443" y="4724400"/>
            <a:ext cx="5486400" cy="664536"/>
          </a:xfrm>
        </p:spPr>
        <p:txBody>
          <a:bodyPr anchor="b"/>
          <a:lstStyle>
            <a:lvl1pPr marL="0" algn="r">
              <a:buNone/>
              <a:defRPr sz="2000" b="1"/>
            </a:lvl1pPr>
            <a:extLst/>
          </a:lstStyle>
          <a:p>
            <a:r>
              <a:rPr kumimoji="0" lang="tr-TR"/>
              <a:t>Asıl başlık stili için tıklatın</a:t>
            </a:r>
            <a:endParaRPr kumimoji="0" lang="en-US"/>
          </a:p>
        </p:txBody>
      </p:sp>
      <p:sp>
        <p:nvSpPr>
          <p:cNvPr id="4" name="3 Metin Yer Tutucusu"/>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tr-TR"/>
              <a:t>Asıl metin stillerini düzenlemek için tıklatın</a:t>
            </a:r>
          </a:p>
        </p:txBody>
      </p:sp>
      <p:sp>
        <p:nvSpPr>
          <p:cNvPr id="13" name="12 Resim Yer Tutucusu"/>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tr-TR">
                <a:solidFill>
                  <a:schemeClr val="lt1"/>
                </a:solidFill>
                <a:latin typeface="+mn-lt"/>
                <a:ea typeface="+mn-ea"/>
                <a:cs typeface="+mn-cs"/>
              </a:rPr>
              <a:t>Resim eklemek için simgeyi tıklatın</a:t>
            </a:r>
            <a:endParaRPr kumimoji="0" lang="en-US" dirty="0">
              <a:solidFill>
                <a:schemeClr val="lt1"/>
              </a:solidFill>
              <a:latin typeface="+mn-lt"/>
              <a:ea typeface="+mn-ea"/>
              <a:cs typeface="+mn-cs"/>
            </a:endParaRPr>
          </a:p>
        </p:txBody>
      </p:sp>
      <p:sp>
        <p:nvSpPr>
          <p:cNvPr id="8" name="7 Veri Yer Tutucusu"/>
          <p:cNvSpPr>
            <a:spLocks noGrp="1"/>
          </p:cNvSpPr>
          <p:nvPr>
            <p:ph type="dt" sz="half" idx="10"/>
          </p:nvPr>
        </p:nvSpPr>
        <p:spPr>
          <a:xfrm>
            <a:off x="5562600" y="6509004"/>
            <a:ext cx="3002280" cy="274320"/>
          </a:xfrm>
        </p:spPr>
        <p:txBody>
          <a:bodyPr vert="horz" rtlCol="0"/>
          <a:lstStyle/>
          <a:p>
            <a:fld id="{A23720DD-5B6D-40BF-8493-A6B52D484E6B}" type="datetimeFigureOut">
              <a:rPr lang="tr-TR" smtClean="0"/>
              <a:pPr/>
              <a:t>1.06.2022</a:t>
            </a:fld>
            <a:endParaRPr lang="tr-TR"/>
          </a:p>
        </p:txBody>
      </p:sp>
      <p:sp>
        <p:nvSpPr>
          <p:cNvPr id="9" name="8 Slayt Numarası Yer Tutucusu"/>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F302176B-0E47-46AC-8F43-DAB4B8A37D06}" type="slidenum">
              <a:rPr lang="tr-TR" smtClean="0"/>
              <a:pPr/>
              <a:t>‹#›</a:t>
            </a:fld>
            <a:endParaRPr lang="tr-TR"/>
          </a:p>
        </p:txBody>
      </p:sp>
      <p:sp>
        <p:nvSpPr>
          <p:cNvPr id="10" name="9 Altbilgi Yer Tutucusu"/>
          <p:cNvSpPr>
            <a:spLocks noGrp="1"/>
          </p:cNvSpPr>
          <p:nvPr>
            <p:ph type="ftr" sz="quarter" idx="12"/>
          </p:nvPr>
        </p:nvSpPr>
        <p:spPr>
          <a:xfrm>
            <a:off x="1600200" y="6509004"/>
            <a:ext cx="3907464" cy="274320"/>
          </a:xfrm>
        </p:spPr>
        <p:txBody>
          <a:bodyPr vert="horz" rtlCol="0"/>
          <a:lstStyle/>
          <a:p>
            <a:endParaRPr lang="tr-TR"/>
          </a:p>
        </p:txBody>
      </p:sp>
    </p:spTree>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Yuvarlatılmış Çapraz Köşeli Dikdörtgen"/>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Altbilgi Yer Tutucusu"/>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tr-TR"/>
          </a:p>
        </p:txBody>
      </p:sp>
      <p:sp>
        <p:nvSpPr>
          <p:cNvPr id="14" name="13 Veri Yer Tutucusu"/>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A23720DD-5B6D-40BF-8493-A6B52D484E6B}" type="datetimeFigureOut">
              <a:rPr lang="tr-TR" smtClean="0"/>
              <a:pPr/>
              <a:t>1.06.2022</a:t>
            </a:fld>
            <a:endParaRPr lang="tr-TR"/>
          </a:p>
        </p:txBody>
      </p:sp>
      <p:sp>
        <p:nvSpPr>
          <p:cNvPr id="23" name="22 Slayt Numarası Yer Tutucusu"/>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F302176B-0E47-46AC-8F43-DAB4B8A37D06}" type="slidenum">
              <a:rPr lang="tr-TR" smtClean="0"/>
              <a:pPr/>
              <a:t>‹#›</a:t>
            </a:fld>
            <a:endParaRPr lang="tr-TR"/>
          </a:p>
        </p:txBody>
      </p:sp>
      <p:sp>
        <p:nvSpPr>
          <p:cNvPr id="22" name="21 Başlık Yer Tutucusu"/>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tr-TR"/>
              <a:t>Asıl başlık stili için tıklatın</a:t>
            </a:r>
            <a:endParaRPr kumimoji="0" lang="en-US"/>
          </a:p>
        </p:txBody>
      </p:sp>
      <p:sp>
        <p:nvSpPr>
          <p:cNvPr id="13" name="12 Metin Yer Tutucusu"/>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split orient="vert"/>
  </p:transition>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http://www.haberler.com/mudurnu/" TargetMode="External"/><Relationship Id="rId3" Type="http://schemas.openxmlformats.org/officeDocument/2006/relationships/hyperlink" Target="http://www.haberler.com/italya/" TargetMode="External"/><Relationship Id="rId7" Type="http://schemas.openxmlformats.org/officeDocument/2006/relationships/hyperlink" Target="http://www.haberler.com/koroglu/" TargetMode="External"/><Relationship Id="rId2" Type="http://schemas.openxmlformats.org/officeDocument/2006/relationships/hyperlink" Target="http://www.haberler.com/polonya/" TargetMode="External"/><Relationship Id="rId1" Type="http://schemas.openxmlformats.org/officeDocument/2006/relationships/slideLayout" Target="../slideLayouts/slideLayout7.xml"/><Relationship Id="rId6" Type="http://schemas.openxmlformats.org/officeDocument/2006/relationships/hyperlink" Target="http://www.haberler.com/bolu/" TargetMode="External"/><Relationship Id="rId5" Type="http://schemas.openxmlformats.org/officeDocument/2006/relationships/hyperlink" Target="http://www.haberler.com/romanya/" TargetMode="External"/><Relationship Id="rId4" Type="http://schemas.openxmlformats.org/officeDocument/2006/relationships/hyperlink" Target="http://www.haberler.com/belcika/" TargetMode="External"/><Relationship Id="rId9" Type="http://schemas.openxmlformats.org/officeDocument/2006/relationships/image" Target="../media/image13.jpeg"/></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9512" y="620688"/>
            <a:ext cx="8784976" cy="2160240"/>
          </a:xfrm>
        </p:spPr>
        <p:txBody>
          <a:bodyPr>
            <a:normAutofit fontScale="90000"/>
          </a:bodyPr>
          <a:lstStyle/>
          <a:p>
            <a:pPr algn="ctr"/>
            <a:r>
              <a:rPr lang="tr-TR" sz="4000" dirty="0">
                <a:solidFill>
                  <a:schemeClr val="tx1"/>
                </a:solidFill>
              </a:rPr>
              <a:t>Okulların Halka Açılması, hayat boyu öğrenme, sosyal kültürel etkinlikler, uygulama örneklerinin paylaşılması</a:t>
            </a:r>
            <a:r>
              <a:rPr lang="tr-TR" dirty="0"/>
              <a:t/>
            </a:r>
            <a:br>
              <a:rPr lang="tr-TR" dirty="0"/>
            </a:br>
            <a:endParaRPr lang="tr-TR" dirty="0"/>
          </a:p>
        </p:txBody>
      </p:sp>
      <p:sp>
        <p:nvSpPr>
          <p:cNvPr id="3" name="2 Metin kutusu"/>
          <p:cNvSpPr txBox="1"/>
          <p:nvPr/>
        </p:nvSpPr>
        <p:spPr>
          <a:xfrm>
            <a:off x="4644008" y="5445224"/>
            <a:ext cx="4104456" cy="923330"/>
          </a:xfrm>
          <a:prstGeom prst="rect">
            <a:avLst/>
          </a:prstGeom>
          <a:noFill/>
        </p:spPr>
        <p:txBody>
          <a:bodyPr wrap="square" rtlCol="0">
            <a:spAutoFit/>
          </a:bodyPr>
          <a:lstStyle/>
          <a:p>
            <a:pPr algn="ctr"/>
            <a:r>
              <a:rPr lang="tr-TR" dirty="0"/>
              <a:t>NUR ÇAM</a:t>
            </a:r>
          </a:p>
          <a:p>
            <a:pPr algn="ctr"/>
            <a:r>
              <a:rPr lang="tr-TR" dirty="0"/>
              <a:t>ŞEREFLİKOÇHİSAR ANADOLU LİSESİ</a:t>
            </a:r>
          </a:p>
          <a:p>
            <a:pPr algn="ctr"/>
            <a:r>
              <a:rPr lang="tr-TR" dirty="0"/>
              <a:t>ŞEREFLİKOÇHİSAR / ANKARA</a:t>
            </a:r>
          </a:p>
        </p:txBody>
      </p:sp>
      <p:pic>
        <p:nvPicPr>
          <p:cNvPr id="1026" name="Picture 2" descr="D:\Desktop\hayat boyu öğrenme\Yeni klasör\346910-3-4-63315.jpg"/>
          <p:cNvPicPr>
            <a:picLocks noChangeAspect="1" noChangeArrowheads="1"/>
          </p:cNvPicPr>
          <p:nvPr/>
        </p:nvPicPr>
        <p:blipFill>
          <a:blip r:embed="rId2" cstate="print"/>
          <a:srcRect/>
          <a:stretch>
            <a:fillRect/>
          </a:stretch>
        </p:blipFill>
        <p:spPr bwMode="auto">
          <a:xfrm>
            <a:off x="1115616" y="3356992"/>
            <a:ext cx="3171825" cy="2286000"/>
          </a:xfrm>
          <a:prstGeom prst="rect">
            <a:avLst/>
          </a:prstGeom>
          <a:noFill/>
        </p:spPr>
      </p:pic>
    </p:spTree>
    <p:extLst>
      <p:ext uri="{BB962C8B-B14F-4D97-AF65-F5344CB8AC3E}">
        <p14:creationId xmlns:p14="http://schemas.microsoft.com/office/powerpoint/2010/main" val="33671621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3" presetClass="emph" presetSubtype="0" fill="remove" nodeType="afterEffect">
                                  <p:stCondLst>
                                    <p:cond delay="0"/>
                                  </p:stCondLst>
                                  <p:childTnLst>
                                    <p:animClr clrSpc="rgb" dir="cw">
                                      <p:cBhvr override="childStyle">
                                        <p:cTn id="6" dur="1500" accel="50000" autoRev="1" fill="hold" tmFilter="0, 0; .33333, 1; 1, 1">
                                          <p:stCondLst>
                                            <p:cond delay="0"/>
                                          </p:stCondLst>
                                        </p:cTn>
                                        <p:tgtEl>
                                          <p:spTgt spid="1026"/>
                                        </p:tgtEl>
                                        <p:attrNameLst>
                                          <p:attrName>style.color</p:attrName>
                                        </p:attrNameLst>
                                      </p:cBhvr>
                                      <p:to>
                                        <a:schemeClr val="accent2"/>
                                      </p:to>
                                    </p:animClr>
                                    <p:animClr clrSpc="rgb" dir="cw">
                                      <p:cBhvr>
                                        <p:cTn id="7" dur="1500" accel="50000" autoRev="1" fill="hold" tmFilter="0, 0; .33333, 1; 1, 1">
                                          <p:stCondLst>
                                            <p:cond delay="0"/>
                                          </p:stCondLst>
                                        </p:cTn>
                                        <p:tgtEl>
                                          <p:spTgt spid="1026"/>
                                        </p:tgtEl>
                                        <p:attrNameLst>
                                          <p:attrName>fillcolor</p:attrName>
                                        </p:attrNameLst>
                                      </p:cBhvr>
                                      <p:to>
                                        <a:schemeClr val="accent2"/>
                                      </p:to>
                                    </p:animClr>
                                    <p:set>
                                      <p:cBhvr>
                                        <p:cTn id="8" dur="3000" fill="hold"/>
                                        <p:tgtEl>
                                          <p:spTgt spid="1026"/>
                                        </p:tgtEl>
                                        <p:attrNameLst>
                                          <p:attrName>fill.type</p:attrName>
                                        </p:attrNameLst>
                                      </p:cBhvr>
                                      <p:to>
                                        <p:strVal val="solid"/>
                                      </p:to>
                                    </p:set>
                                    <p:set>
                                      <p:cBhvr>
                                        <p:cTn id="9" dur="3000" fill="hold"/>
                                        <p:tgtEl>
                                          <p:spTgt spid="1026"/>
                                        </p:tgtEl>
                                        <p:attrNameLst>
                                          <p:attrName>fill.on</p:attrName>
                                        </p:attrNameLst>
                                      </p:cBhvr>
                                      <p:to>
                                        <p:strVal val="true"/>
                                      </p:to>
                                    </p:set>
                                    <p:animScale>
                                      <p:cBhvr>
                                        <p:cTn id="10" dur="1500" accel="50000" autoRev="1" fill="hold" tmFilter="0, 0; .33333, 1; 1, 1">
                                          <p:stCondLst>
                                            <p:cond delay="0"/>
                                          </p:stCondLst>
                                        </p:cTn>
                                        <p:tgtEl>
                                          <p:spTgt spid="1026"/>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19256" cy="6141296"/>
          </a:xfrm>
        </p:spPr>
        <p:txBody>
          <a:bodyPr>
            <a:normAutofit/>
          </a:bodyPr>
          <a:lstStyle/>
          <a:p>
            <a:pPr>
              <a:buNone/>
            </a:pPr>
            <a:endParaRPr lang="tr-TR" sz="2200" dirty="0"/>
          </a:p>
          <a:p>
            <a:pPr>
              <a:buNone/>
            </a:pPr>
            <a:endParaRPr lang="tr-TR" sz="2200" dirty="0"/>
          </a:p>
          <a:p>
            <a:pPr>
              <a:buNone/>
            </a:pPr>
            <a:endParaRPr lang="tr-TR" sz="2200" dirty="0"/>
          </a:p>
          <a:p>
            <a:pPr>
              <a:buNone/>
            </a:pPr>
            <a:endParaRPr lang="tr-TR" sz="2200" dirty="0"/>
          </a:p>
          <a:p>
            <a:pPr>
              <a:buNone/>
            </a:pPr>
            <a:r>
              <a:rPr lang="tr-TR" sz="2200" dirty="0"/>
              <a:t>7. Çoğu yerleşim yerinde okul binaları ve bahçeleri dışında halka hizmet üretilebilecek bu büyüklükte başka fiziki kapasitenin bulunmaması </a:t>
            </a:r>
          </a:p>
          <a:p>
            <a:pPr>
              <a:buNone/>
            </a:pPr>
            <a:r>
              <a:rPr lang="tr-TR" sz="2200" dirty="0"/>
              <a:t>8. Öğrenciler, aileler ve halkın okullarda mevcut olan eğitsel kaynaklardan ve imkanlardan yeterince yararlanamaması </a:t>
            </a:r>
          </a:p>
          <a:p>
            <a:pPr>
              <a:buNone/>
            </a:pPr>
            <a:r>
              <a:rPr lang="tr-TR" sz="2200" dirty="0"/>
              <a:t>9. Bilgi toplumunda eğitim ve hayat boyu öğrenme hizmetlerine yönelik talep artışı ve bu hizmetler için gereken bina, bakım ve diğer maliyetlerin yüksekliği. </a:t>
            </a:r>
          </a:p>
          <a:p>
            <a:pPr>
              <a:buNone/>
            </a:pPr>
            <a:r>
              <a:rPr lang="tr-TR" sz="2200" dirty="0"/>
              <a:t>10. Kıt kaynakların etkin kullanılması. </a:t>
            </a:r>
          </a:p>
          <a:p>
            <a:pPr>
              <a:buNone/>
            </a:pPr>
            <a:r>
              <a:rPr lang="tr-TR" sz="2200" dirty="0"/>
              <a:t>11. Gençleri ve çocukları şiddet ve zararlı alışkanlıklardan koruma. Okul güvenli bir sığınak olacaktır. </a:t>
            </a:r>
          </a:p>
          <a:p>
            <a:pPr>
              <a:buNone/>
            </a:pPr>
            <a:r>
              <a:rPr lang="tr-TR" sz="2200" dirty="0"/>
              <a:t>12. Çocuklar ve gençler için yeterli oyun ve spor alanlarının bulunmaması </a:t>
            </a:r>
          </a:p>
          <a:p>
            <a:endParaRPr lang="tr-TR" dirty="0"/>
          </a:p>
        </p:txBody>
      </p:sp>
    </p:spTree>
    <p:extLst>
      <p:ext uri="{BB962C8B-B14F-4D97-AF65-F5344CB8AC3E}">
        <p14:creationId xmlns:p14="http://schemas.microsoft.com/office/powerpoint/2010/main" val="34808055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19256" cy="6192688"/>
          </a:xfrm>
        </p:spPr>
        <p:txBody>
          <a:bodyPr>
            <a:normAutofit fontScale="70000" lnSpcReduction="20000"/>
          </a:bodyPr>
          <a:lstStyle/>
          <a:p>
            <a:pPr>
              <a:buNone/>
            </a:pPr>
            <a:endParaRPr lang="tr-TR" dirty="0"/>
          </a:p>
          <a:p>
            <a:pPr>
              <a:buNone/>
            </a:pPr>
            <a:endParaRPr lang="tr-TR" dirty="0"/>
          </a:p>
          <a:p>
            <a:pPr>
              <a:buNone/>
            </a:pPr>
            <a:endParaRPr lang="tr-TR" dirty="0"/>
          </a:p>
          <a:p>
            <a:pPr>
              <a:buNone/>
            </a:pPr>
            <a:r>
              <a:rPr lang="tr-TR" dirty="0"/>
              <a:t>13. Büyükşehirlerde mahallelinin öğrenme, eğlenme ve dinlenme aktiviteleri için okul bahçeleri dışında alanların olmaması </a:t>
            </a:r>
          </a:p>
          <a:p>
            <a:pPr>
              <a:buNone/>
            </a:pPr>
            <a:r>
              <a:rPr lang="tr-TR" dirty="0"/>
              <a:t>14. Belediyelerin toplumun ekonomik, sosyal ve fiziki kalkınmasından sorumlu belediyecilik anlayışı gereği eğitimden sağlığa, spor aktivitelerinden zararlı alışkanlıklarla mücadeleye kadar birçok alanda toplumsal sorumluluk gereği hizmet üretmekte oluşları </a:t>
            </a:r>
          </a:p>
          <a:p>
            <a:pPr>
              <a:buNone/>
            </a:pPr>
            <a:r>
              <a:rPr lang="tr-TR" dirty="0"/>
              <a:t>15. Belediye hizmetlerinin yerellik prensibi gereğince sunulması gerekliliği </a:t>
            </a:r>
          </a:p>
          <a:p>
            <a:pPr>
              <a:buNone/>
            </a:pPr>
            <a:r>
              <a:rPr lang="tr-TR" dirty="0"/>
              <a:t>16. Gelişmiş birçok ülkede okullardan okul saatleri dışında da yararlanılmaktadır. </a:t>
            </a:r>
          </a:p>
          <a:p>
            <a:pPr>
              <a:buNone/>
            </a:pPr>
            <a:r>
              <a:rPr lang="tr-TR" dirty="0"/>
              <a:t>17. Okullar sadece öğrencilere değil aynı zamanda okul çevresindeki mekânlarda yaşayan mahalleli yetişkinlere de hizmet vermektedir. </a:t>
            </a:r>
          </a:p>
          <a:p>
            <a:pPr>
              <a:buNone/>
            </a:pPr>
            <a:r>
              <a:rPr lang="tr-TR" dirty="0"/>
              <a:t>18. Okullar, çevresindeki toplumla bütünleşen </a:t>
            </a:r>
          </a:p>
          <a:p>
            <a:pPr>
              <a:buNone/>
            </a:pPr>
            <a:r>
              <a:rPr lang="tr-TR" dirty="0"/>
              <a:t>19. </a:t>
            </a:r>
            <a:r>
              <a:rPr lang="tr-TR" b="1" dirty="0"/>
              <a:t>Öğrenme Merkezleri, Açık Okul </a:t>
            </a:r>
            <a:r>
              <a:rPr lang="tr-TR" dirty="0"/>
              <a:t>haline gelmektedir. </a:t>
            </a:r>
          </a:p>
          <a:p>
            <a:pPr>
              <a:buNone/>
            </a:pPr>
            <a:r>
              <a:rPr lang="tr-TR" dirty="0"/>
              <a:t>20. Öğrenme süreçleri iyileşmekte ve eğitim kalitesi artmaktadır. </a:t>
            </a:r>
          </a:p>
        </p:txBody>
      </p:sp>
    </p:spTree>
    <p:extLst>
      <p:ext uri="{BB962C8B-B14F-4D97-AF65-F5344CB8AC3E}">
        <p14:creationId xmlns:p14="http://schemas.microsoft.com/office/powerpoint/2010/main" val="7336637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8640"/>
            <a:ext cx="7467600" cy="6192688"/>
          </a:xfrm>
        </p:spPr>
        <p:txBody>
          <a:bodyPr>
            <a:normAutofit/>
          </a:bodyPr>
          <a:lstStyle/>
          <a:p>
            <a:pPr>
              <a:buNone/>
            </a:pPr>
            <a:endParaRPr lang="tr-TR" b="1" dirty="0"/>
          </a:p>
          <a:p>
            <a:pPr algn="ctr">
              <a:buNone/>
            </a:pPr>
            <a:r>
              <a:rPr lang="tr-TR" sz="3600" b="1" dirty="0">
                <a:solidFill>
                  <a:srgbClr val="FFFF00"/>
                </a:solidFill>
              </a:rPr>
              <a:t>Örnek işbirliği alanları </a:t>
            </a:r>
          </a:p>
          <a:p>
            <a:pPr>
              <a:buNone/>
            </a:pPr>
            <a:endParaRPr lang="tr-TR" sz="3600" dirty="0">
              <a:solidFill>
                <a:srgbClr val="FFFF00"/>
              </a:solidFill>
            </a:endParaRPr>
          </a:p>
          <a:p>
            <a:pPr marL="457200" indent="-457200">
              <a:buAutoNum type="alphaLcParenR"/>
            </a:pPr>
            <a:r>
              <a:rPr lang="tr-TR" b="1" dirty="0"/>
              <a:t>Konferans salonları, çok amaçlı salonlar ve derslikler </a:t>
            </a:r>
          </a:p>
          <a:p>
            <a:pPr marL="457200" indent="-457200">
              <a:buNone/>
            </a:pPr>
            <a:endParaRPr lang="tr-TR" dirty="0"/>
          </a:p>
          <a:p>
            <a:pPr marL="457200" indent="-457200">
              <a:buNone/>
            </a:pPr>
            <a:r>
              <a:rPr lang="tr-TR" dirty="0"/>
              <a:t>     Ailelerin okullara aidiyetini artıracak toplantı, seminer ve konferanslar, aile-çocuk eğitimine ilişkin bilgilendirme ve danışmanlık hizmetleri, okuma yazma kursları vb etkinlikler </a:t>
            </a:r>
          </a:p>
          <a:p>
            <a:pPr marL="457200" indent="-457200">
              <a:buAutoNum type="alphaLcParenR"/>
            </a:pPr>
            <a:endParaRPr lang="tr-TR" dirty="0"/>
          </a:p>
          <a:p>
            <a:endParaRPr lang="tr-TR" dirty="0"/>
          </a:p>
        </p:txBody>
      </p:sp>
    </p:spTree>
    <p:extLst>
      <p:ext uri="{BB962C8B-B14F-4D97-AF65-F5344CB8AC3E}">
        <p14:creationId xmlns:p14="http://schemas.microsoft.com/office/powerpoint/2010/main" val="9894082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91264" cy="1426170"/>
          </a:xfrm>
        </p:spPr>
        <p:txBody>
          <a:bodyPr>
            <a:normAutofit fontScale="90000"/>
          </a:bodyPr>
          <a:lstStyle/>
          <a:p>
            <a:pPr algn="l"/>
            <a:r>
              <a:rPr lang="tr-TR" sz="3200" b="1" dirty="0">
                <a:solidFill>
                  <a:schemeClr val="tx1"/>
                </a:solidFill>
              </a:rPr>
              <a:t>b) Bilgi Teknolojisi Sınıfları ve Kütüphane </a:t>
            </a:r>
            <a:r>
              <a:rPr lang="tr-TR" dirty="0"/>
              <a:t/>
            </a:r>
            <a:br>
              <a:rPr lang="tr-TR" dirty="0"/>
            </a:br>
            <a:endParaRPr lang="tr-TR" dirty="0"/>
          </a:p>
        </p:txBody>
      </p:sp>
      <p:sp>
        <p:nvSpPr>
          <p:cNvPr id="3" name="İçerik Yer Tutucusu 2"/>
          <p:cNvSpPr>
            <a:spLocks noGrp="1"/>
          </p:cNvSpPr>
          <p:nvPr>
            <p:ph idx="1"/>
          </p:nvPr>
        </p:nvSpPr>
        <p:spPr/>
        <p:txBody>
          <a:bodyPr/>
          <a:lstStyle/>
          <a:p>
            <a:r>
              <a:rPr lang="tr-TR" dirty="0"/>
              <a:t>Öğrencilerin ve gençlerin güvenli ortamlarda internete erişmeleri ve ödünç verme hizmetleri ile mahallelinin kitap okuma alışkanlığının güçlendirilmesi </a:t>
            </a:r>
          </a:p>
          <a:p>
            <a:r>
              <a:rPr lang="tr-TR" dirty="0"/>
              <a:t>Yetişkinler ve öğrenciler için bilgisayar ve dil kursları açılabilir. </a:t>
            </a:r>
          </a:p>
          <a:p>
            <a:endParaRPr lang="tr-TR" dirty="0"/>
          </a:p>
        </p:txBody>
      </p:sp>
    </p:spTree>
    <p:extLst>
      <p:ext uri="{BB962C8B-B14F-4D97-AF65-F5344CB8AC3E}">
        <p14:creationId xmlns:p14="http://schemas.microsoft.com/office/powerpoint/2010/main" val="34616951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76672"/>
            <a:ext cx="8229600" cy="1368152"/>
          </a:xfrm>
        </p:spPr>
        <p:txBody>
          <a:bodyPr>
            <a:normAutofit/>
          </a:bodyPr>
          <a:lstStyle/>
          <a:p>
            <a:pPr algn="l"/>
            <a:r>
              <a:rPr lang="tr-TR" sz="2900" b="1" dirty="0"/>
              <a:t>c) Spor Salonları </a:t>
            </a:r>
            <a:r>
              <a:rPr lang="tr-TR" dirty="0"/>
              <a:t/>
            </a:r>
            <a:br>
              <a:rPr lang="tr-TR" dirty="0"/>
            </a:br>
            <a:endParaRPr lang="tr-TR" dirty="0"/>
          </a:p>
        </p:txBody>
      </p:sp>
      <p:sp>
        <p:nvSpPr>
          <p:cNvPr id="3" name="İçerik Yer Tutucusu 2"/>
          <p:cNvSpPr>
            <a:spLocks noGrp="1"/>
          </p:cNvSpPr>
          <p:nvPr>
            <p:ph idx="1"/>
          </p:nvPr>
        </p:nvSpPr>
        <p:spPr/>
        <p:txBody>
          <a:bodyPr>
            <a:normAutofit fontScale="92500" lnSpcReduction="20000"/>
          </a:bodyPr>
          <a:lstStyle/>
          <a:p>
            <a:r>
              <a:rPr lang="tr-TR" dirty="0"/>
              <a:t>Öğrenciler, gençler, çevre ve amatör spor kulüplerinin yararlanabileceği şekilde kullanılabilir. Bu salonlarda okullarda olmayan ve gençler için cazip olan spor alanlarında kurslar düzenlenebilir (güreş, uzak doğu sporları, atletizm </a:t>
            </a:r>
            <a:r>
              <a:rPr lang="tr-TR" dirty="0" err="1"/>
              <a:t>vb</a:t>
            </a:r>
            <a:r>
              <a:rPr lang="tr-TR" dirty="0"/>
              <a:t>). </a:t>
            </a:r>
          </a:p>
          <a:p>
            <a:r>
              <a:rPr lang="tr-TR" dirty="0"/>
              <a:t>Bu salonlar </a:t>
            </a:r>
            <a:r>
              <a:rPr lang="tr-TR" dirty="0" err="1"/>
              <a:t>fitness</a:t>
            </a:r>
            <a:r>
              <a:rPr lang="tr-TR" dirty="0"/>
              <a:t> programı imkânı sunacak ekipmanlarla donatılarak hem örgün öğretim öğrencilerine hem de mahallelinin yararlanmasına açılabilir. Bayanlar için özel programlar düzenlenebilir. </a:t>
            </a:r>
          </a:p>
          <a:p>
            <a:endParaRPr lang="tr-TR" dirty="0"/>
          </a:p>
        </p:txBody>
      </p:sp>
    </p:spTree>
    <p:extLst>
      <p:ext uri="{BB962C8B-B14F-4D97-AF65-F5344CB8AC3E}">
        <p14:creationId xmlns:p14="http://schemas.microsoft.com/office/powerpoint/2010/main" val="2649699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8229600" cy="1080120"/>
          </a:xfrm>
        </p:spPr>
        <p:txBody>
          <a:bodyPr>
            <a:normAutofit fontScale="90000"/>
          </a:bodyPr>
          <a:lstStyle/>
          <a:p>
            <a:pPr algn="l"/>
            <a:r>
              <a:rPr lang="tr-TR" sz="3200" b="1" dirty="0"/>
              <a:t>ç) Okul Bahçeleri ve Oyun Alanları </a:t>
            </a:r>
            <a:r>
              <a:rPr lang="tr-TR" dirty="0"/>
              <a:t/>
            </a:r>
            <a:br>
              <a:rPr lang="tr-TR" dirty="0"/>
            </a:br>
            <a:endParaRPr lang="tr-TR" dirty="0"/>
          </a:p>
        </p:txBody>
      </p:sp>
      <p:sp>
        <p:nvSpPr>
          <p:cNvPr id="3" name="İçerik Yer Tutucusu 2"/>
          <p:cNvSpPr>
            <a:spLocks noGrp="1"/>
          </p:cNvSpPr>
          <p:nvPr>
            <p:ph idx="1"/>
          </p:nvPr>
        </p:nvSpPr>
        <p:spPr/>
        <p:txBody>
          <a:bodyPr>
            <a:normAutofit fontScale="92500" lnSpcReduction="20000"/>
          </a:bodyPr>
          <a:lstStyle/>
          <a:p>
            <a:r>
              <a:rPr lang="tr-TR" dirty="0"/>
              <a:t>Okul bahçeleri mahallelinin eğlenme ve dinlenme aktiviteleri için yararlanabilecekleri, çocuklar ve gençlerin oyun oynayıp spor yapabilecekleri mekânlar olarak kullanılabilir. </a:t>
            </a:r>
          </a:p>
          <a:p>
            <a:r>
              <a:rPr lang="tr-TR" dirty="0"/>
              <a:t>Okul bahçeleri ağaçlandırılarak ve oyun alanları ile donatılarak öğrencilere ve ailelere açılabilir. Bu mekânların kullanılması büyük şehirlerde bunalan halkın rahatlamasına, komşuluk ilişkilerinin gelişmesine ve mahallelinin okula sahip çıkmasına hizmet edecektir. </a:t>
            </a:r>
          </a:p>
        </p:txBody>
      </p:sp>
    </p:spTree>
    <p:extLst>
      <p:ext uri="{BB962C8B-B14F-4D97-AF65-F5344CB8AC3E}">
        <p14:creationId xmlns:p14="http://schemas.microsoft.com/office/powerpoint/2010/main" val="10659705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53536"/>
            <a:ext cx="8229600" cy="1663296"/>
          </a:xfrm>
        </p:spPr>
        <p:txBody>
          <a:bodyPr>
            <a:normAutofit fontScale="90000"/>
          </a:bodyPr>
          <a:lstStyle/>
          <a:p>
            <a:pPr algn="l"/>
            <a:r>
              <a:rPr lang="tr-TR" sz="3200" b="1" dirty="0"/>
              <a:t>d) Okul Bahçeleri ve Oyun Alanları – Düzenleme İlkeleri </a:t>
            </a:r>
            <a:r>
              <a:rPr lang="tr-TR" dirty="0"/>
              <a:t/>
            </a:r>
            <a:br>
              <a:rPr lang="tr-TR" dirty="0"/>
            </a:br>
            <a:endParaRPr lang="tr-TR" dirty="0"/>
          </a:p>
        </p:txBody>
      </p:sp>
      <p:sp>
        <p:nvSpPr>
          <p:cNvPr id="3" name="İçerik Yer Tutucusu 2"/>
          <p:cNvSpPr>
            <a:spLocks noGrp="1"/>
          </p:cNvSpPr>
          <p:nvPr>
            <p:ph idx="1"/>
          </p:nvPr>
        </p:nvSpPr>
        <p:spPr>
          <a:xfrm>
            <a:off x="457200" y="1124744"/>
            <a:ext cx="8003232" cy="5400600"/>
          </a:xfrm>
        </p:spPr>
        <p:txBody>
          <a:bodyPr>
            <a:normAutofit lnSpcReduction="10000"/>
          </a:bodyPr>
          <a:lstStyle/>
          <a:p>
            <a:endParaRPr lang="tr-TR" sz="3000" dirty="0"/>
          </a:p>
          <a:p>
            <a:r>
              <a:rPr lang="tr-TR" sz="3000" dirty="0"/>
              <a:t>Tören Alanı </a:t>
            </a:r>
          </a:p>
          <a:p>
            <a:r>
              <a:rPr lang="tr-TR" sz="3000" dirty="0"/>
              <a:t>Atatürk Büstü ve Bayrak Direkleri </a:t>
            </a:r>
          </a:p>
          <a:p>
            <a:r>
              <a:rPr lang="tr-TR" sz="3000" dirty="0"/>
              <a:t>Spor Sahaları: -Voleybol Sahası, Basketbol Sahası, Mini Futbol Sahası </a:t>
            </a:r>
          </a:p>
          <a:p>
            <a:r>
              <a:rPr lang="tr-TR" sz="3000" dirty="0"/>
              <a:t>Yeşil Alan ve Ağaçlandırma: Okul bahçelerinde beton ve asfalt yüzeylerden kaçınılmalı, peyzaj projesine uygun olarak, doğa temelli yaklaşımla tasarlanmış geniş çim alanları ve okul bahçesi ihata duvarı boyunca iklim bölgesine uygun ağaçları içeren düzenleme </a:t>
            </a:r>
          </a:p>
        </p:txBody>
      </p:sp>
    </p:spTree>
    <p:extLst>
      <p:ext uri="{BB962C8B-B14F-4D97-AF65-F5344CB8AC3E}">
        <p14:creationId xmlns:p14="http://schemas.microsoft.com/office/powerpoint/2010/main" val="29566025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147248" cy="6141296"/>
          </a:xfrm>
        </p:spPr>
        <p:txBody>
          <a:bodyPr>
            <a:normAutofit fontScale="77500" lnSpcReduction="20000"/>
          </a:bodyPr>
          <a:lstStyle/>
          <a:p>
            <a:pPr algn="ctr">
              <a:buNone/>
            </a:pPr>
            <a:r>
              <a:rPr lang="tr-TR" b="1" dirty="0">
                <a:solidFill>
                  <a:srgbClr val="FFFF00"/>
                </a:solidFill>
              </a:rPr>
              <a:t>PROJENİN YARARLARI</a:t>
            </a:r>
            <a:r>
              <a:rPr lang="tr-TR" b="1" dirty="0"/>
              <a:t> </a:t>
            </a:r>
          </a:p>
          <a:p>
            <a:endParaRPr lang="tr-TR" dirty="0"/>
          </a:p>
          <a:p>
            <a:r>
              <a:rPr lang="tr-TR" dirty="0"/>
              <a:t>Okul bina ve eklentileri ile okul bahçelerinden yeterince yararlanılması, </a:t>
            </a:r>
          </a:p>
          <a:p>
            <a:r>
              <a:rPr lang="tr-TR" dirty="0"/>
              <a:t>Okul-aile ilişkisi ve ailelerinin okula aidiyetlerinin güçlendirilmesi, </a:t>
            </a:r>
          </a:p>
          <a:p>
            <a:r>
              <a:rPr lang="tr-TR" dirty="0"/>
              <a:t>Halkın artan mesleki, sosyal ve kültürel hizmet talebinin karşılanması, </a:t>
            </a:r>
          </a:p>
          <a:p>
            <a:r>
              <a:rPr lang="tr-TR" dirty="0"/>
              <a:t>Hayat boyu öğrenmenin yaygınlaştırılması, </a:t>
            </a:r>
          </a:p>
          <a:p>
            <a:r>
              <a:rPr lang="tr-TR" dirty="0"/>
              <a:t>Ülke kaynaklarının etkin kullanılması, </a:t>
            </a:r>
          </a:p>
          <a:p>
            <a:r>
              <a:rPr lang="tr-TR" dirty="0"/>
              <a:t>Fiziki kapasitenin okul alanları ve bahçeleri ile sınırlı olduğu çoğu il ve ilçede hizmet üretme potansiyelinin ortaya çıkarılması, </a:t>
            </a:r>
          </a:p>
          <a:p>
            <a:r>
              <a:rPr lang="tr-TR" dirty="0"/>
              <a:t>Belediyelerin okul bina ve bahçelerini okul saatleri dışında kullanarak hizmet üretmeleri, </a:t>
            </a:r>
          </a:p>
          <a:p>
            <a:r>
              <a:rPr lang="tr-TR" dirty="0"/>
              <a:t>Kamu birimleri arasında işbirliğinin kurumsallaşmasına katkı sağlanması, </a:t>
            </a:r>
          </a:p>
          <a:p>
            <a:r>
              <a:rPr lang="tr-TR" dirty="0"/>
              <a:t>Belediye hizmetlerinin yaygınlaştırması, </a:t>
            </a:r>
          </a:p>
          <a:p>
            <a:r>
              <a:rPr lang="tr-TR" dirty="0"/>
              <a:t>Toplumun öğrenme imkânlarının genişletilmesi. </a:t>
            </a:r>
          </a:p>
          <a:p>
            <a:endParaRPr lang="tr-TR" dirty="0"/>
          </a:p>
        </p:txBody>
      </p:sp>
    </p:spTree>
    <p:extLst>
      <p:ext uri="{BB962C8B-B14F-4D97-AF65-F5344CB8AC3E}">
        <p14:creationId xmlns:p14="http://schemas.microsoft.com/office/powerpoint/2010/main" val="26866766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63688" y="1052736"/>
            <a:ext cx="5472608" cy="452431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tr-TR" sz="4800" b="1" dirty="0">
                <a:ln w="50800"/>
                <a:solidFill>
                  <a:schemeClr val="bg1">
                    <a:shade val="50000"/>
                  </a:schemeClr>
                </a:solidFill>
              </a:rPr>
              <a:t>TÜRKİYE’DE </a:t>
            </a:r>
          </a:p>
          <a:p>
            <a:pPr algn="ctr"/>
            <a:r>
              <a:rPr lang="tr-TR" sz="4800" b="1" dirty="0">
                <a:ln w="50800"/>
                <a:solidFill>
                  <a:schemeClr val="bg1">
                    <a:shade val="50000"/>
                  </a:schemeClr>
                </a:solidFill>
              </a:rPr>
              <a:t>YAŞANAN </a:t>
            </a:r>
          </a:p>
          <a:p>
            <a:pPr algn="ctr"/>
            <a:r>
              <a:rPr lang="tr-TR" sz="4800" b="1" dirty="0">
                <a:ln w="50800"/>
                <a:solidFill>
                  <a:schemeClr val="bg1">
                    <a:shade val="50000"/>
                  </a:schemeClr>
                </a:solidFill>
              </a:rPr>
              <a:t>HAYAT BOYU</a:t>
            </a:r>
          </a:p>
          <a:p>
            <a:pPr algn="ctr"/>
            <a:r>
              <a:rPr lang="tr-TR" sz="4800" b="1" dirty="0">
                <a:ln w="50800"/>
                <a:solidFill>
                  <a:schemeClr val="bg1">
                    <a:shade val="50000"/>
                  </a:schemeClr>
                </a:solidFill>
              </a:rPr>
              <a:t>ÖĞRENME PROJESİ </a:t>
            </a:r>
          </a:p>
          <a:p>
            <a:pPr algn="ctr"/>
            <a:r>
              <a:rPr lang="tr-TR" sz="4800" b="1" dirty="0">
                <a:ln w="50800"/>
                <a:solidFill>
                  <a:schemeClr val="bg1">
                    <a:shade val="50000"/>
                  </a:schemeClr>
                </a:solidFill>
              </a:rPr>
              <a:t>ÖRNEKLERİ</a:t>
            </a:r>
            <a:endParaRPr lang="tr-TR" sz="4800" b="1" cap="none" spc="0" dirty="0">
              <a:ln w="50800"/>
              <a:solidFill>
                <a:schemeClr val="bg1">
                  <a:shade val="50000"/>
                </a:schemeClr>
              </a:solidFill>
              <a:effectLst/>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147248" cy="1066130"/>
          </a:xfrm>
        </p:spPr>
        <p:txBody>
          <a:bodyPr>
            <a:normAutofit/>
          </a:bodyPr>
          <a:lstStyle/>
          <a:p>
            <a:pPr algn="ctr"/>
            <a:r>
              <a:rPr lang="tr-TR" sz="4800" dirty="0">
                <a:solidFill>
                  <a:srgbClr val="FFFF00"/>
                </a:solidFill>
              </a:rPr>
              <a:t>HAYAT BOYU ÖĞRENME</a:t>
            </a:r>
          </a:p>
        </p:txBody>
      </p:sp>
      <p:pic>
        <p:nvPicPr>
          <p:cNvPr id="3" name="2 Resim" descr="hayatboyurenme.jpg"/>
          <p:cNvPicPr>
            <a:picLocks noChangeAspect="1"/>
          </p:cNvPicPr>
          <p:nvPr/>
        </p:nvPicPr>
        <p:blipFill>
          <a:blip r:embed="rId2" cstate="print"/>
          <a:stretch>
            <a:fillRect/>
          </a:stretch>
        </p:blipFill>
        <p:spPr>
          <a:xfrm>
            <a:off x="1979712" y="2060848"/>
            <a:ext cx="5179632" cy="3522641"/>
          </a:xfrm>
          <a:prstGeom prst="rect">
            <a:avLst/>
          </a:prstGeom>
        </p:spPr>
      </p:pic>
    </p:spTree>
    <p:extLst>
      <p:ext uri="{BB962C8B-B14F-4D97-AF65-F5344CB8AC3E}">
        <p14:creationId xmlns:p14="http://schemas.microsoft.com/office/powerpoint/2010/main" val="4094119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475656" y="260648"/>
            <a:ext cx="6325514" cy="707886"/>
          </a:xfrm>
          <a:prstGeom prst="rect">
            <a:avLst/>
          </a:prstGeom>
          <a:solidFill>
            <a:srgbClr val="C00000"/>
          </a:solidFill>
        </p:spPr>
        <p:txBody>
          <a:bodyPr wrap="none">
            <a:spAutoFit/>
          </a:bodyPr>
          <a:lstStyle/>
          <a:p>
            <a:r>
              <a:rPr lang="tr-TR" sz="4000" b="1" dirty="0"/>
              <a:t>AB Hayat Boyu Öğrenme</a:t>
            </a:r>
            <a:endParaRPr lang="tr-TR" sz="4000" dirty="0"/>
          </a:p>
        </p:txBody>
      </p:sp>
      <p:sp>
        <p:nvSpPr>
          <p:cNvPr id="3" name="2 Dikdörtgen"/>
          <p:cNvSpPr/>
          <p:nvPr/>
        </p:nvSpPr>
        <p:spPr>
          <a:xfrm>
            <a:off x="2843808" y="1196752"/>
            <a:ext cx="5904656" cy="5293757"/>
          </a:xfrm>
          <a:prstGeom prst="rect">
            <a:avLst/>
          </a:prstGeom>
        </p:spPr>
        <p:txBody>
          <a:bodyPr wrap="square">
            <a:spAutoFit/>
          </a:bodyPr>
          <a:lstStyle/>
          <a:p>
            <a:r>
              <a:rPr lang="tr-TR" sz="2000" dirty="0"/>
              <a:t>MERSİN (İHA) - Mersin İl Milli Eğitim Müdürlüğü’nün “AB Hayat Boyu Öğrenme” projesi çerçevesinde, 5 ayrı ülkeden 5 farklı okulla birlikte yürüttüğü proje kapsamında, Mersin’e gelen çoğunluğu okul müdürlerinden oluşan 7 eğitimci, Tarsus İMKB Teknik ve Endüstri Meslek Lisesi’ni ziyaret ederek eğitim faaliyetleri hakkında bilgi aldı.</a:t>
            </a:r>
          </a:p>
          <a:p>
            <a:r>
              <a:rPr lang="tr-TR" sz="2000" dirty="0"/>
              <a:t/>
            </a:r>
            <a:br>
              <a:rPr lang="tr-TR" sz="2000" dirty="0"/>
            </a:br>
            <a:r>
              <a:rPr lang="tr-TR" sz="2000" dirty="0" err="1"/>
              <a:t>Estonya’dan</a:t>
            </a:r>
            <a:r>
              <a:rPr lang="tr-TR" sz="2000" dirty="0"/>
              <a:t> Karin </a:t>
            </a:r>
            <a:r>
              <a:rPr lang="tr-TR" sz="2000" dirty="0" err="1"/>
              <a:t>Kurvits</a:t>
            </a:r>
            <a:r>
              <a:rPr lang="tr-TR" sz="2000" dirty="0"/>
              <a:t>, Almanya’dan </a:t>
            </a:r>
            <a:r>
              <a:rPr lang="tr-TR" sz="2000" dirty="0" err="1"/>
              <a:t>Uwe</a:t>
            </a:r>
            <a:r>
              <a:rPr lang="tr-TR" sz="2000" dirty="0"/>
              <a:t> </a:t>
            </a:r>
            <a:r>
              <a:rPr lang="tr-TR" sz="2000" dirty="0" err="1"/>
              <a:t>Gehrke</a:t>
            </a:r>
            <a:r>
              <a:rPr lang="tr-TR" sz="2000" dirty="0"/>
              <a:t> ve </a:t>
            </a:r>
            <a:r>
              <a:rPr lang="tr-TR" sz="2000" dirty="0" err="1"/>
              <a:t>Albrecht</a:t>
            </a:r>
            <a:r>
              <a:rPr lang="tr-TR" sz="2000" dirty="0"/>
              <a:t> </a:t>
            </a:r>
            <a:r>
              <a:rPr lang="tr-TR" sz="2000" dirty="0" err="1"/>
              <a:t>Heınrıch</a:t>
            </a:r>
            <a:r>
              <a:rPr lang="tr-TR" sz="2000" dirty="0"/>
              <a:t>, </a:t>
            </a:r>
            <a:r>
              <a:rPr lang="tr-TR" sz="2000" dirty="0" err="1"/>
              <a:t>Biritanya’dan</a:t>
            </a:r>
            <a:r>
              <a:rPr lang="tr-TR" sz="2000" dirty="0"/>
              <a:t> </a:t>
            </a:r>
            <a:r>
              <a:rPr lang="tr-TR" sz="2000" dirty="0" err="1"/>
              <a:t>Angela</a:t>
            </a:r>
            <a:r>
              <a:rPr lang="tr-TR" sz="2000" dirty="0"/>
              <a:t> </a:t>
            </a:r>
            <a:r>
              <a:rPr lang="tr-TR" sz="2000" dirty="0" err="1"/>
              <a:t>Porter</a:t>
            </a:r>
            <a:r>
              <a:rPr lang="tr-TR" sz="2000" dirty="0"/>
              <a:t> ve </a:t>
            </a:r>
            <a:r>
              <a:rPr lang="tr-TR" sz="2000" dirty="0" err="1"/>
              <a:t>İuliet</a:t>
            </a:r>
            <a:r>
              <a:rPr lang="tr-TR" sz="2000" dirty="0"/>
              <a:t> </a:t>
            </a:r>
            <a:r>
              <a:rPr lang="tr-TR" sz="2000" dirty="0" err="1"/>
              <a:t>Farmer</a:t>
            </a:r>
            <a:r>
              <a:rPr lang="tr-TR" sz="2000" dirty="0"/>
              <a:t>, Macaristan’dan Ede </a:t>
            </a:r>
            <a:r>
              <a:rPr lang="tr-TR" sz="2000" dirty="0" err="1"/>
              <a:t>Petras</a:t>
            </a:r>
            <a:r>
              <a:rPr lang="tr-TR" sz="2000" dirty="0"/>
              <a:t>, </a:t>
            </a:r>
            <a:r>
              <a:rPr lang="tr-TR" sz="2000" dirty="0" err="1"/>
              <a:t>Slovenia’dan</a:t>
            </a:r>
            <a:r>
              <a:rPr lang="tr-TR" sz="2000" dirty="0"/>
              <a:t> </a:t>
            </a:r>
            <a:r>
              <a:rPr lang="tr-TR" sz="2000" dirty="0" err="1"/>
              <a:t>Tomaz</a:t>
            </a:r>
            <a:r>
              <a:rPr lang="tr-TR" sz="2000" dirty="0"/>
              <a:t> </a:t>
            </a:r>
            <a:r>
              <a:rPr lang="tr-TR" sz="2000" dirty="0" err="1"/>
              <a:t>Kranjc’ten</a:t>
            </a:r>
            <a:r>
              <a:rPr lang="tr-TR" sz="2000" dirty="0"/>
              <a:t> oluşan Avrupalı eğitimcilere, Tarsus İMKB EML Müdür Baş Yardımcısı Ömer İlhan tarafından okulla ilgili genel bilgi verdi.</a:t>
            </a:r>
            <a:r>
              <a:rPr lang="tr-TR" dirty="0"/>
              <a:t/>
            </a:r>
            <a:br>
              <a:rPr lang="tr-TR" dirty="0"/>
            </a:br>
            <a:endParaRPr lang="tr-TR" dirty="0"/>
          </a:p>
        </p:txBody>
      </p:sp>
      <p:pic>
        <p:nvPicPr>
          <p:cNvPr id="5" name="Picture 2" descr="http://img.turkmedya.com/image/05bc2e312654033ad643accb7725e499/248/189"/>
          <p:cNvPicPr>
            <a:picLocks noChangeAspect="1" noChangeArrowheads="1"/>
          </p:cNvPicPr>
          <p:nvPr/>
        </p:nvPicPr>
        <p:blipFill>
          <a:blip r:embed="rId2" cstate="print"/>
          <a:srcRect/>
          <a:stretch>
            <a:fillRect/>
          </a:stretch>
        </p:blipFill>
        <p:spPr bwMode="auto">
          <a:xfrm>
            <a:off x="395536" y="1196752"/>
            <a:ext cx="2362200" cy="1800225"/>
          </a:xfrm>
          <a:prstGeom prst="rect">
            <a:avLst/>
          </a:prstGeom>
          <a:noFill/>
        </p:spPr>
      </p:pic>
    </p:spTree>
  </p:cSld>
  <p:clrMapOvr>
    <a:masterClrMapping/>
  </p:clrMapOvr>
  <p:transition spd="slow">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11560" y="332656"/>
            <a:ext cx="8208912" cy="1323439"/>
          </a:xfrm>
          <a:prstGeom prst="rect">
            <a:avLst/>
          </a:prstGeom>
          <a:solidFill>
            <a:srgbClr val="C00000"/>
          </a:solidFill>
        </p:spPr>
        <p:txBody>
          <a:bodyPr wrap="square">
            <a:spAutoFit/>
          </a:bodyPr>
          <a:lstStyle/>
          <a:p>
            <a:pPr algn="ctr"/>
            <a:r>
              <a:rPr lang="tr-TR" sz="4000" b="1" dirty="0"/>
              <a:t>'Hayat Boyu Öğrenme Programı' </a:t>
            </a:r>
            <a:endParaRPr lang="tr-TR" sz="4000" dirty="0"/>
          </a:p>
        </p:txBody>
      </p:sp>
      <p:pic>
        <p:nvPicPr>
          <p:cNvPr id="55298" name="Picture 2" descr="http://img.turkmedya.com/image/6b2eb6898b4b30f6f9b1eb1f31284d5b/248/189"/>
          <p:cNvPicPr>
            <a:picLocks noChangeAspect="1" noChangeArrowheads="1"/>
          </p:cNvPicPr>
          <p:nvPr/>
        </p:nvPicPr>
        <p:blipFill>
          <a:blip r:embed="rId2" cstate="print"/>
          <a:srcRect/>
          <a:stretch>
            <a:fillRect/>
          </a:stretch>
        </p:blipFill>
        <p:spPr bwMode="auto">
          <a:xfrm>
            <a:off x="467544" y="1916832"/>
            <a:ext cx="2362200" cy="1800225"/>
          </a:xfrm>
          <a:prstGeom prst="rect">
            <a:avLst/>
          </a:prstGeom>
          <a:noFill/>
        </p:spPr>
      </p:pic>
      <p:sp>
        <p:nvSpPr>
          <p:cNvPr id="4" name="3 Dikdörtgen"/>
          <p:cNvSpPr/>
          <p:nvPr/>
        </p:nvSpPr>
        <p:spPr>
          <a:xfrm>
            <a:off x="2915816" y="1916832"/>
            <a:ext cx="5616624" cy="4801314"/>
          </a:xfrm>
          <a:prstGeom prst="rect">
            <a:avLst/>
          </a:prstGeom>
        </p:spPr>
        <p:txBody>
          <a:bodyPr wrap="square">
            <a:spAutoFit/>
          </a:bodyPr>
          <a:lstStyle/>
          <a:p>
            <a:r>
              <a:rPr lang="tr-TR" sz="1400" dirty="0"/>
              <a:t>ADIYAMAN (İHA) - Adıyaman'ın Kahta ilçesi TPAO Atatürk İlköğretim Okulu tarafından 'Hayat Boyu Öğrenme Programı' kapsamında yürütülen '</a:t>
            </a:r>
            <a:r>
              <a:rPr lang="tr-TR" sz="1400" dirty="0" err="1"/>
              <a:t>One</a:t>
            </a:r>
            <a:r>
              <a:rPr lang="tr-TR" sz="1400" dirty="0"/>
              <a:t> Sun- </a:t>
            </a:r>
            <a:r>
              <a:rPr lang="tr-TR" sz="1400" dirty="0" err="1"/>
              <a:t>One</a:t>
            </a:r>
            <a:r>
              <a:rPr lang="tr-TR" sz="1400" dirty="0"/>
              <a:t> </a:t>
            </a:r>
            <a:r>
              <a:rPr lang="tr-TR" sz="1400" dirty="0" err="1"/>
              <a:t>Community</a:t>
            </a:r>
            <a:r>
              <a:rPr lang="tr-TR" sz="1400" dirty="0"/>
              <a:t> ' adlı okul ortaklığı projesinin en başarılı proje olarak seçildiği belirtildi.</a:t>
            </a:r>
            <a:br>
              <a:rPr lang="tr-TR" sz="1400" dirty="0"/>
            </a:br>
            <a:r>
              <a:rPr lang="tr-TR" sz="1400" dirty="0"/>
              <a:t>Hazırlanan ve yürütülen projenin Adıyaman ve ilçeleri arasında en başarılı proje olarak seçildiği belirtildi. Başbakanlık Devlet Planlama Teşkilatı (DPT) Avrupa Birliği Eğitim ve Gençlik Programları Merkezi faaliyeti olan Ulusal Ajans tarafından Hayat Boyu Öğrenme Programı kapsamındaki '</a:t>
            </a:r>
            <a:r>
              <a:rPr lang="tr-TR" sz="1400" dirty="0" err="1"/>
              <a:t>One</a:t>
            </a:r>
            <a:r>
              <a:rPr lang="tr-TR" sz="1400" dirty="0"/>
              <a:t> Sun - </a:t>
            </a:r>
            <a:r>
              <a:rPr lang="tr-TR" sz="1400" dirty="0" err="1"/>
              <a:t>One</a:t>
            </a:r>
            <a:r>
              <a:rPr lang="tr-TR" sz="1400" dirty="0"/>
              <a:t> </a:t>
            </a:r>
            <a:r>
              <a:rPr lang="tr-TR" sz="1400" dirty="0" err="1"/>
              <a:t>Community</a:t>
            </a:r>
            <a:r>
              <a:rPr lang="tr-TR" sz="1400" dirty="0"/>
              <a:t> ' projenin başarılı proje olarak seçilmesine okul yöneticileri sevindi. Okul Müdürü Mehmet Özen, Matematik Öğretmeni Meral Ayaz ve proje koordinatörü Ramazan Ayaz ile birlikte İtalya'nın Milano şehrinden sevinçle döndüklerini dile getirdi.</a:t>
            </a:r>
            <a:br>
              <a:rPr lang="tr-TR" sz="1400" dirty="0"/>
            </a:br>
            <a:r>
              <a:rPr lang="tr-TR" sz="1400" dirty="0"/>
              <a:t>Okul Müdürü Mehmet Özen, projesinin tanıtımı için Ankara 'da </a:t>
            </a:r>
            <a:r>
              <a:rPr lang="tr-TR" sz="1400" dirty="0" err="1"/>
              <a:t>stand</a:t>
            </a:r>
            <a:r>
              <a:rPr lang="tr-TR" sz="1400" dirty="0"/>
              <a:t> açmak için çağırıldıklarını belirterek, açtıkları stantta Nemrut Dağı'nın tanıtımına katkı sağladıklarını ifade etti.</a:t>
            </a:r>
            <a:br>
              <a:rPr lang="tr-TR" sz="1400" dirty="0"/>
            </a:br>
            <a:r>
              <a:rPr lang="tr-TR" sz="1400" dirty="0"/>
              <a:t>Okul Müdürü Mehmet Özen, "Projede Türkiye genellemesinde bölgesel olarak bölge tanıtımında tek okul olarak öncülük ettiğimiz Doğu ve Güneydoğu bölge tanıtımında tek davetli olma unvanına da sahip olduk" dedi.</a:t>
            </a:r>
            <a:r>
              <a:rPr lang="tr-TR" sz="1200" dirty="0"/>
              <a:t/>
            </a:r>
            <a:br>
              <a:rPr lang="tr-TR" sz="1200" dirty="0"/>
            </a:br>
            <a:endParaRPr lang="tr-TR" sz="1200" dirty="0"/>
          </a:p>
        </p:txBody>
      </p:sp>
    </p:spTree>
  </p:cSld>
  <p:clrMapOvr>
    <a:masterClrMapping/>
  </p:clrMapOvr>
  <p:transition spd="slow">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259632" y="332656"/>
            <a:ext cx="6972230" cy="584775"/>
          </a:xfrm>
          <a:prstGeom prst="rect">
            <a:avLst/>
          </a:prstGeom>
          <a:solidFill>
            <a:srgbClr val="C00000"/>
          </a:solidFill>
        </p:spPr>
        <p:txBody>
          <a:bodyPr wrap="none">
            <a:spAutoFit/>
          </a:bodyPr>
          <a:lstStyle/>
          <a:p>
            <a:r>
              <a:rPr lang="tr-TR" sz="3200" b="1" dirty="0"/>
              <a:t>Yetişkinlerde hayat boyu öğrenme</a:t>
            </a:r>
            <a:endParaRPr lang="tr-TR" sz="3200" dirty="0"/>
          </a:p>
        </p:txBody>
      </p:sp>
      <p:sp>
        <p:nvSpPr>
          <p:cNvPr id="4" name="3 Dikdörtgen"/>
          <p:cNvSpPr/>
          <p:nvPr/>
        </p:nvSpPr>
        <p:spPr>
          <a:xfrm>
            <a:off x="2843808" y="1268760"/>
            <a:ext cx="5328592" cy="4832092"/>
          </a:xfrm>
          <a:prstGeom prst="rect">
            <a:avLst/>
          </a:prstGeom>
        </p:spPr>
        <p:txBody>
          <a:bodyPr wrap="square">
            <a:spAutoFit/>
          </a:bodyPr>
          <a:lstStyle/>
          <a:p>
            <a:r>
              <a:rPr lang="tr-TR" sz="2800" dirty="0"/>
              <a:t>Milli Eğitim Bakanlığı Hayat Boyu Öğrenme Genel Müdürü Mustafa Kemal Biçerli, ''Okullar Hayat Olsun Projesi'' kapsamında Avrupa'da ortalaması yüzde 12 olan hayat boyu öğrenme çalışmalarını Türkiye'de birkaç yıl içinde yüzde 2.9'dan yüzde 7-8'e çıkarmayı hedeflediklerini söyledi.</a:t>
            </a:r>
          </a:p>
        </p:txBody>
      </p:sp>
      <p:pic>
        <p:nvPicPr>
          <p:cNvPr id="56322" name="Picture 2" descr="Yetişkinlerde hayat boyu öğrenme haberleri"/>
          <p:cNvPicPr>
            <a:picLocks noChangeAspect="1" noChangeArrowheads="1"/>
          </p:cNvPicPr>
          <p:nvPr/>
        </p:nvPicPr>
        <p:blipFill>
          <a:blip r:embed="rId2" cstate="print"/>
          <a:srcRect/>
          <a:stretch>
            <a:fillRect/>
          </a:stretch>
        </p:blipFill>
        <p:spPr bwMode="auto">
          <a:xfrm>
            <a:off x="323528" y="1196752"/>
            <a:ext cx="2381250" cy="1809751"/>
          </a:xfrm>
          <a:prstGeom prst="rect">
            <a:avLst/>
          </a:prstGeom>
          <a:noFill/>
        </p:spPr>
      </p:pic>
    </p:spTree>
  </p:cSld>
  <p:clrMapOvr>
    <a:masterClrMapping/>
  </p:clrMapOvr>
  <p:transition spd="slow">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331640" y="404664"/>
            <a:ext cx="6879256" cy="584775"/>
          </a:xfrm>
          <a:prstGeom prst="rect">
            <a:avLst/>
          </a:prstGeom>
          <a:solidFill>
            <a:srgbClr val="C00000"/>
          </a:solidFill>
        </p:spPr>
        <p:txBody>
          <a:bodyPr wrap="none">
            <a:spAutoFit/>
          </a:bodyPr>
          <a:lstStyle/>
          <a:p>
            <a:r>
              <a:rPr lang="tr-TR" sz="3200" b="1" dirty="0"/>
              <a:t>"Hayat boyu Öğrenme Programı"</a:t>
            </a:r>
            <a:endParaRPr lang="tr-TR" sz="3200" dirty="0"/>
          </a:p>
        </p:txBody>
      </p:sp>
      <p:sp>
        <p:nvSpPr>
          <p:cNvPr id="3" name="2 Dikdörtgen"/>
          <p:cNvSpPr/>
          <p:nvPr/>
        </p:nvSpPr>
        <p:spPr>
          <a:xfrm>
            <a:off x="2987824" y="1196752"/>
            <a:ext cx="5580112" cy="5170646"/>
          </a:xfrm>
          <a:prstGeom prst="rect">
            <a:avLst/>
          </a:prstGeom>
        </p:spPr>
        <p:txBody>
          <a:bodyPr wrap="square">
            <a:spAutoFit/>
          </a:bodyPr>
          <a:lstStyle/>
          <a:p>
            <a:r>
              <a:rPr lang="tr-TR" sz="2200" dirty="0"/>
              <a:t>"</a:t>
            </a:r>
            <a:r>
              <a:rPr lang="tr-TR" sz="2200" dirty="0" err="1"/>
              <a:t>Hayatboyu</a:t>
            </a:r>
            <a:r>
              <a:rPr lang="tr-TR" sz="2200" dirty="0"/>
              <a:t> Öğrenme Programı" kapsamında </a:t>
            </a:r>
            <a:r>
              <a:rPr lang="tr-TR" sz="2200" dirty="0">
                <a:hlinkClick r:id="rId2" action="ppaction://hlinkfile" tooltip="Polonya Haberleri"/>
              </a:rPr>
              <a:t>Polonya</a:t>
            </a:r>
            <a:r>
              <a:rPr lang="tr-TR" sz="2200" dirty="0"/>
              <a:t>, </a:t>
            </a:r>
            <a:r>
              <a:rPr lang="tr-TR" sz="2200" dirty="0">
                <a:hlinkClick r:id="rId3" action="ppaction://hlinkfile" tooltip="İtalya Haberleri"/>
              </a:rPr>
              <a:t>İtalya</a:t>
            </a:r>
            <a:r>
              <a:rPr lang="tr-TR" sz="2200" dirty="0"/>
              <a:t>, </a:t>
            </a:r>
            <a:r>
              <a:rPr lang="tr-TR" sz="2200" dirty="0">
                <a:hlinkClick r:id="rId4" action="ppaction://hlinkfile" tooltip="Belçika Haberleri"/>
              </a:rPr>
              <a:t>Belçika</a:t>
            </a:r>
            <a:r>
              <a:rPr lang="tr-TR" sz="2200" dirty="0"/>
              <a:t>,İspanya ve </a:t>
            </a:r>
            <a:r>
              <a:rPr lang="tr-TR" sz="2200" dirty="0">
                <a:hlinkClick r:id="rId5" action="ppaction://hlinkfile" tooltip="Romanya Haberleri"/>
              </a:rPr>
              <a:t>Romanya</a:t>
            </a:r>
            <a:r>
              <a:rPr lang="tr-TR" sz="2200" dirty="0"/>
              <a:t>'dan öğrenciler </a:t>
            </a:r>
            <a:r>
              <a:rPr lang="tr-TR" sz="2200" dirty="0">
                <a:hlinkClick r:id="rId6" action="ppaction://hlinkfile" tooltip="Bolu Haberleri"/>
              </a:rPr>
              <a:t>Bolu</a:t>
            </a:r>
            <a:r>
              <a:rPr lang="tr-TR" sz="2200" dirty="0"/>
              <a:t>'yu ziyaret etti.</a:t>
            </a:r>
          </a:p>
          <a:p>
            <a:r>
              <a:rPr lang="tr-TR" sz="2200" dirty="0">
                <a:hlinkClick r:id="rId6" action="ppaction://hlinkfile" tooltip="Bolu Haberleri"/>
              </a:rPr>
              <a:t>Bolu</a:t>
            </a:r>
            <a:r>
              <a:rPr lang="tr-TR" sz="2200" dirty="0"/>
              <a:t> </a:t>
            </a:r>
            <a:r>
              <a:rPr lang="tr-TR" sz="2200" dirty="0">
                <a:hlinkClick r:id="rId7" action="ppaction://hlinkfile" tooltip="Köroğlu Haberleri"/>
              </a:rPr>
              <a:t>Köroğlu</a:t>
            </a:r>
            <a:r>
              <a:rPr lang="tr-TR" sz="2200" dirty="0"/>
              <a:t> İlköğretim Okulu öğrencilerince hazırlanan "</a:t>
            </a:r>
            <a:r>
              <a:rPr lang="tr-TR" sz="2200" dirty="0" err="1"/>
              <a:t>Hayatboyu</a:t>
            </a:r>
            <a:r>
              <a:rPr lang="tr-TR" sz="2200" dirty="0"/>
              <a:t> Öğrenme</a:t>
            </a:r>
          </a:p>
          <a:p>
            <a:r>
              <a:rPr lang="tr-TR" sz="2200" dirty="0"/>
              <a:t>(LLP) Programı/</a:t>
            </a:r>
            <a:r>
              <a:rPr lang="tr-TR" sz="2200" dirty="0" err="1"/>
              <a:t>Comenius</a:t>
            </a:r>
            <a:r>
              <a:rPr lang="tr-TR" sz="2200" dirty="0"/>
              <a:t> Okul Ortaklıkları" projesi kapsamında yabancı ülkelerden gelen 20 öğretmen ve 20 öğrenci </a:t>
            </a:r>
            <a:r>
              <a:rPr lang="tr-TR" sz="2200" dirty="0">
                <a:hlinkClick r:id="rId8" action="ppaction://hlinkfile" tooltip="Mudurnu Haberleri"/>
              </a:rPr>
              <a:t>Mudurnu</a:t>
            </a:r>
            <a:r>
              <a:rPr lang="tr-TR" sz="2200" dirty="0"/>
              <a:t>'yu ziyaret ederek, tarihi ve kültürü hakkında bilgi aldı.</a:t>
            </a:r>
          </a:p>
          <a:p>
            <a:r>
              <a:rPr lang="tr-TR" sz="2200" dirty="0"/>
              <a:t>Öğrenciler daha sonra doğal güzellikleriyle ünlü Abant ve Gölcük Tabiat Parkı'nı gezdi.</a:t>
            </a:r>
          </a:p>
        </p:txBody>
      </p:sp>
      <p:pic>
        <p:nvPicPr>
          <p:cNvPr id="57346" name="Picture 2" descr="https://encrypted-tbn3.google.com/images?q=tbn:ANd9GcS5ADKOCaRAr-7ucefhnnMpfPCO7uDBlpd3vPfWbDmQMGVb8oQ0"/>
          <p:cNvPicPr>
            <a:picLocks noChangeAspect="1" noChangeArrowheads="1"/>
          </p:cNvPicPr>
          <p:nvPr/>
        </p:nvPicPr>
        <p:blipFill>
          <a:blip r:embed="rId9" cstate="print"/>
          <a:srcRect/>
          <a:stretch>
            <a:fillRect/>
          </a:stretch>
        </p:blipFill>
        <p:spPr bwMode="auto">
          <a:xfrm>
            <a:off x="323528" y="1340768"/>
            <a:ext cx="2619375" cy="1743076"/>
          </a:xfrm>
          <a:prstGeom prst="rect">
            <a:avLst/>
          </a:prstGeom>
          <a:noFill/>
        </p:spPr>
      </p:pic>
    </p:spTree>
  </p:cSld>
  <p:clrMapOvr>
    <a:masterClrMapping/>
  </p:clrMapOvr>
  <p:transition spd="slow">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55576" y="260648"/>
            <a:ext cx="7992888" cy="923330"/>
          </a:xfrm>
          <a:prstGeom prst="rect">
            <a:avLst/>
          </a:prstGeom>
          <a:solidFill>
            <a:srgbClr val="C00000"/>
          </a:solidFill>
        </p:spPr>
        <p:txBody>
          <a:bodyPr wrap="square">
            <a:spAutoFit/>
          </a:bodyPr>
          <a:lstStyle/>
          <a:p>
            <a:r>
              <a:rPr lang="tr-TR" sz="3600" b="1" dirty="0"/>
              <a:t>Kardelenlerin çalışmaları sürüyor</a:t>
            </a:r>
          </a:p>
          <a:p>
            <a:r>
              <a:rPr lang="tr-TR" b="1" dirty="0"/>
              <a:t>Ödemiş Kardelen Eğitimciler Derneği’nin çalışmaları sürüyor</a:t>
            </a:r>
          </a:p>
        </p:txBody>
      </p:sp>
      <p:sp>
        <p:nvSpPr>
          <p:cNvPr id="5" name="4 Dikdörtgen"/>
          <p:cNvSpPr/>
          <p:nvPr/>
        </p:nvSpPr>
        <p:spPr>
          <a:xfrm>
            <a:off x="251520" y="4005064"/>
            <a:ext cx="8712968" cy="2677656"/>
          </a:xfrm>
          <a:prstGeom prst="rect">
            <a:avLst/>
          </a:prstGeom>
        </p:spPr>
        <p:txBody>
          <a:bodyPr wrap="square">
            <a:spAutoFit/>
          </a:bodyPr>
          <a:lstStyle/>
          <a:p>
            <a:r>
              <a:rPr lang="tr-TR" sz="2400" dirty="0"/>
              <a:t>Avrupa Birliği Hayat Boyu Öğrenme Programı </a:t>
            </a:r>
            <a:r>
              <a:rPr lang="tr-TR" sz="2400" dirty="0" err="1"/>
              <a:t>Grundtvig</a:t>
            </a:r>
            <a:r>
              <a:rPr lang="tr-TR" sz="2400" dirty="0"/>
              <a:t> Öğrenme Ortaklıkları projeleri kapsamında 2010-2012 yılları arasında desteklenmeye değer bulunan </a:t>
            </a:r>
            <a:r>
              <a:rPr lang="tr-TR" sz="2400" dirty="0" err="1"/>
              <a:t>ComTour</a:t>
            </a:r>
            <a:r>
              <a:rPr lang="tr-TR" sz="2400" dirty="0"/>
              <a:t> “A </a:t>
            </a:r>
            <a:r>
              <a:rPr lang="tr-TR" sz="2400" dirty="0" err="1"/>
              <a:t>Community</a:t>
            </a:r>
            <a:r>
              <a:rPr lang="tr-TR" sz="2400" dirty="0"/>
              <a:t> </a:t>
            </a:r>
            <a:r>
              <a:rPr lang="tr-TR" sz="2400" dirty="0" err="1"/>
              <a:t>Approach</a:t>
            </a:r>
            <a:r>
              <a:rPr lang="tr-TR" sz="2400" dirty="0"/>
              <a:t> </a:t>
            </a:r>
            <a:r>
              <a:rPr lang="tr-TR" sz="2400" dirty="0" err="1"/>
              <a:t>to</a:t>
            </a:r>
            <a:r>
              <a:rPr lang="tr-TR" sz="2400" dirty="0"/>
              <a:t> </a:t>
            </a:r>
            <a:r>
              <a:rPr lang="tr-TR" sz="2400" dirty="0" err="1"/>
              <a:t>Engaging</a:t>
            </a:r>
            <a:r>
              <a:rPr lang="tr-TR" sz="2400" dirty="0"/>
              <a:t> </a:t>
            </a:r>
            <a:r>
              <a:rPr lang="tr-TR" sz="2400" dirty="0" err="1"/>
              <a:t>Disadvantaged</a:t>
            </a:r>
            <a:r>
              <a:rPr lang="tr-TR" sz="2400" dirty="0"/>
              <a:t> </a:t>
            </a:r>
            <a:r>
              <a:rPr lang="tr-TR" sz="2400" dirty="0" err="1"/>
              <a:t>Adults</a:t>
            </a:r>
            <a:r>
              <a:rPr lang="tr-TR" sz="2400" dirty="0"/>
              <a:t> </a:t>
            </a:r>
            <a:r>
              <a:rPr lang="tr-TR" sz="2400" dirty="0" err="1"/>
              <a:t>though</a:t>
            </a:r>
            <a:r>
              <a:rPr lang="tr-TR" sz="2400" dirty="0"/>
              <a:t> </a:t>
            </a:r>
            <a:r>
              <a:rPr lang="tr-TR" sz="2400" dirty="0" err="1"/>
              <a:t>Tourism</a:t>
            </a:r>
            <a:r>
              <a:rPr lang="tr-TR" sz="2400" dirty="0"/>
              <a:t>(Turizm Aracılığıyla Dezavantajlı Yetişkinlere Topluluk Yaklaşımı)” proje konusu gereği çalışmalar tüm hızıyla sürmekte.</a:t>
            </a:r>
          </a:p>
        </p:txBody>
      </p:sp>
      <p:pic>
        <p:nvPicPr>
          <p:cNvPr id="58370" name="Picture 2" descr="Kardelenlerin çalışmaları sürüyor"/>
          <p:cNvPicPr>
            <a:picLocks noChangeAspect="1" noChangeArrowheads="1"/>
          </p:cNvPicPr>
          <p:nvPr/>
        </p:nvPicPr>
        <p:blipFill>
          <a:blip r:embed="rId2" cstate="print"/>
          <a:srcRect/>
          <a:stretch>
            <a:fillRect/>
          </a:stretch>
        </p:blipFill>
        <p:spPr bwMode="auto">
          <a:xfrm>
            <a:off x="2195736" y="1268760"/>
            <a:ext cx="4410075" cy="2762251"/>
          </a:xfrm>
          <a:prstGeom prst="rect">
            <a:avLst/>
          </a:prstGeom>
          <a:noFill/>
        </p:spPr>
      </p:pic>
    </p:spTree>
  </p:cSld>
  <p:clrMapOvr>
    <a:masterClrMapping/>
  </p:clrMapOvr>
  <p:transition spd="slow">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11560" y="260648"/>
            <a:ext cx="8280920" cy="1323439"/>
          </a:xfrm>
          <a:prstGeom prst="rect">
            <a:avLst/>
          </a:prstGeom>
          <a:solidFill>
            <a:srgbClr val="C00000"/>
          </a:solidFill>
        </p:spPr>
        <p:txBody>
          <a:bodyPr wrap="square">
            <a:spAutoFit/>
          </a:bodyPr>
          <a:lstStyle/>
          <a:p>
            <a:r>
              <a:rPr lang="tr-TR" sz="4000" b="1" dirty="0"/>
              <a:t>Osmanlı Türkçesi ve </a:t>
            </a:r>
            <a:r>
              <a:rPr lang="tr-TR" sz="4000" b="1" dirty="0" err="1"/>
              <a:t>Kur’an</a:t>
            </a:r>
            <a:r>
              <a:rPr lang="tr-TR" sz="4000" b="1" dirty="0"/>
              <a:t> Okuma Kursları Başlıyor</a:t>
            </a:r>
          </a:p>
        </p:txBody>
      </p:sp>
      <p:sp>
        <p:nvSpPr>
          <p:cNvPr id="3" name="2 Dikdörtgen"/>
          <p:cNvSpPr/>
          <p:nvPr/>
        </p:nvSpPr>
        <p:spPr>
          <a:xfrm>
            <a:off x="3275856" y="1700808"/>
            <a:ext cx="5616624" cy="4708981"/>
          </a:xfrm>
          <a:prstGeom prst="rect">
            <a:avLst/>
          </a:prstGeom>
        </p:spPr>
        <p:txBody>
          <a:bodyPr wrap="square">
            <a:spAutoFit/>
          </a:bodyPr>
          <a:lstStyle/>
          <a:p>
            <a:r>
              <a:rPr lang="tr-TR" sz="2000" b="1" dirty="0"/>
              <a:t>Milli Eğitim Bakanlığı Hayat Boyu Öğrenme Genel Müdürlüğü ve Hayrat Vakfı, önemli bir eğitim ve kültür projesini hayata geçiriyor.</a:t>
            </a:r>
          </a:p>
          <a:p>
            <a:r>
              <a:rPr lang="tr-TR" sz="2000" dirty="0"/>
              <a:t>Türkiye’nin 900’ü aşkın merkezinde, Osmanlı Türkçesi ve </a:t>
            </a:r>
            <a:r>
              <a:rPr lang="tr-TR" sz="2000" dirty="0" err="1"/>
              <a:t>Kur’an</a:t>
            </a:r>
            <a:r>
              <a:rPr lang="tr-TR" sz="2000" dirty="0"/>
              <a:t> okuma kursları açılıyor. Kültür Bakanlığı ile 1997 yılında benzer bir işbirliği ile binlerce insanın Osmanlıca öğrenmesine vesile olan Hayrat Vakfı, şimdi yeni ve daha büyük bir hizmeti gerçekleştiriyor. Milli Eğitim Bakanlığı Hayat Boyu Öğrenme Genel Müdürlüğü ile Hayrat Vakfı arasında Nisan ayında imzalanan işbirliği protokolü çerçevesinde, Türkiye’de Osmanlı Türkçesi ve </a:t>
            </a:r>
            <a:r>
              <a:rPr lang="tr-TR" sz="2000" dirty="0" err="1"/>
              <a:t>Kur’an</a:t>
            </a:r>
            <a:r>
              <a:rPr lang="tr-TR" sz="2000" dirty="0"/>
              <a:t> okuma kursları açılıyor.</a:t>
            </a:r>
          </a:p>
        </p:txBody>
      </p:sp>
      <p:pic>
        <p:nvPicPr>
          <p:cNvPr id="4" name="3 Resim" descr="fethiyede-osmanli-turkcesi-kursuna-yogun-ilgi-662093.jpg"/>
          <p:cNvPicPr>
            <a:picLocks noChangeAspect="1"/>
          </p:cNvPicPr>
          <p:nvPr/>
        </p:nvPicPr>
        <p:blipFill>
          <a:blip r:embed="rId2" cstate="print"/>
          <a:stretch>
            <a:fillRect/>
          </a:stretch>
        </p:blipFill>
        <p:spPr>
          <a:xfrm>
            <a:off x="251520" y="1700808"/>
            <a:ext cx="2952750" cy="3057525"/>
          </a:xfrm>
          <a:prstGeom prst="rect">
            <a:avLst/>
          </a:prstGeom>
        </p:spPr>
      </p:pic>
    </p:spTree>
  </p:cSld>
  <p:clrMapOvr>
    <a:masterClrMapping/>
  </p:clrMapOvr>
  <p:transition spd="slow">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995936" y="1412776"/>
            <a:ext cx="4572000" cy="4093428"/>
          </a:xfrm>
          <a:prstGeom prst="rect">
            <a:avLst/>
          </a:prstGeom>
        </p:spPr>
        <p:txBody>
          <a:bodyPr>
            <a:spAutoFit/>
          </a:bodyPr>
          <a:lstStyle/>
          <a:p>
            <a:r>
              <a:rPr lang="tr-TR" sz="2600" b="1" dirty="0"/>
              <a:t>Hayat Boyu Öğrenme Genel Müdürlüğü tarafından organize edilen Kütahya Sakatlar Derneği ile Bölge Çalışma ve İş-Kur İl Müdürlüğü işbirliği ile açılan “Sayacı” kursu tamamlandı. 512 saatlik “Sayacı” kursu tamamlandı. </a:t>
            </a:r>
          </a:p>
        </p:txBody>
      </p:sp>
      <p:sp>
        <p:nvSpPr>
          <p:cNvPr id="3" name="2 Dikdörtgen"/>
          <p:cNvSpPr/>
          <p:nvPr/>
        </p:nvSpPr>
        <p:spPr>
          <a:xfrm>
            <a:off x="827584" y="332656"/>
            <a:ext cx="7776864" cy="830997"/>
          </a:xfrm>
          <a:prstGeom prst="rect">
            <a:avLst/>
          </a:prstGeom>
          <a:solidFill>
            <a:srgbClr val="C00000"/>
          </a:solidFill>
        </p:spPr>
        <p:txBody>
          <a:bodyPr wrap="square">
            <a:spAutoFit/>
          </a:bodyPr>
          <a:lstStyle/>
          <a:p>
            <a:pPr lvl="0" algn="ctr"/>
            <a:r>
              <a:rPr lang="tr-TR" sz="4800" b="1" dirty="0">
                <a:solidFill>
                  <a:prstClr val="white"/>
                </a:solidFill>
              </a:rPr>
              <a:t>Sertifikalarını aldılar</a:t>
            </a:r>
          </a:p>
        </p:txBody>
      </p:sp>
      <p:pic>
        <p:nvPicPr>
          <p:cNvPr id="59394" name="Picture 2" descr="Sertifikalarını aldılar"/>
          <p:cNvPicPr>
            <a:picLocks noChangeAspect="1" noChangeArrowheads="1"/>
          </p:cNvPicPr>
          <p:nvPr/>
        </p:nvPicPr>
        <p:blipFill>
          <a:blip r:embed="rId2" cstate="print"/>
          <a:srcRect/>
          <a:stretch>
            <a:fillRect/>
          </a:stretch>
        </p:blipFill>
        <p:spPr bwMode="auto">
          <a:xfrm>
            <a:off x="539552" y="1556792"/>
            <a:ext cx="3240360" cy="2437314"/>
          </a:xfrm>
          <a:prstGeom prst="rect">
            <a:avLst/>
          </a:prstGeom>
          <a:noFill/>
        </p:spPr>
      </p:pic>
    </p:spTree>
  </p:cSld>
  <p:clrMapOvr>
    <a:masterClrMapping/>
  </p:clrMapOvr>
  <p:transition spd="slow">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827584" y="332656"/>
            <a:ext cx="7776864" cy="1569660"/>
          </a:xfrm>
          <a:prstGeom prst="rect">
            <a:avLst/>
          </a:prstGeom>
          <a:solidFill>
            <a:srgbClr val="C00000"/>
          </a:solidFill>
        </p:spPr>
        <p:txBody>
          <a:bodyPr wrap="square">
            <a:spAutoFit/>
          </a:bodyPr>
          <a:lstStyle/>
          <a:p>
            <a:pPr lvl="0" algn="ctr"/>
            <a:r>
              <a:rPr lang="tr-TR" sz="4800" b="1" dirty="0"/>
              <a:t>Hayat Boyu Öğrenme İlk Meyvesini Verdi</a:t>
            </a:r>
            <a:endParaRPr lang="tr-TR" sz="4800" b="1" dirty="0">
              <a:solidFill>
                <a:prstClr val="white"/>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1025" name="Resim 37" descr="aydın haberleri"/>
          <p:cNvPicPr>
            <a:picLocks noChangeAspect="1" noChangeArrowheads="1"/>
          </p:cNvPicPr>
          <p:nvPr/>
        </p:nvPicPr>
        <p:blipFill>
          <a:blip r:embed="rId2" cstate="print"/>
          <a:srcRect/>
          <a:stretch>
            <a:fillRect/>
          </a:stretch>
        </p:blipFill>
        <p:spPr bwMode="auto">
          <a:xfrm>
            <a:off x="395535" y="2204864"/>
            <a:ext cx="3248481" cy="2160240"/>
          </a:xfrm>
          <a:prstGeom prst="rect">
            <a:avLst/>
          </a:prstGeom>
          <a:noFill/>
        </p:spPr>
      </p:pic>
      <p:sp>
        <p:nvSpPr>
          <p:cNvPr id="1027" name="Rectangle 3"/>
          <p:cNvSpPr>
            <a:spLocks noChangeArrowheads="1"/>
          </p:cNvSpPr>
          <p:nvPr/>
        </p:nvSpPr>
        <p:spPr bwMode="auto">
          <a:xfrm>
            <a:off x="0" y="1724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
        <p:nvSpPr>
          <p:cNvPr id="8" name="7 Dikdörtgen"/>
          <p:cNvSpPr/>
          <p:nvPr/>
        </p:nvSpPr>
        <p:spPr>
          <a:xfrm>
            <a:off x="3923928" y="2204864"/>
            <a:ext cx="4572000" cy="3539430"/>
          </a:xfrm>
          <a:prstGeom prst="rect">
            <a:avLst/>
          </a:prstGeom>
        </p:spPr>
        <p:txBody>
          <a:bodyPr>
            <a:spAutoFit/>
          </a:bodyPr>
          <a:lstStyle/>
          <a:p>
            <a:r>
              <a:rPr lang="tr-TR" sz="2800" dirty="0"/>
              <a:t>Nazilli’de, ‘Hayat Boyu Öğrenme’ projesinin Resim Kursu kursiyerlerinin Karakalem, yağlıboya ve suluboya çalışmalarından oluşan resim sergisi 23 Nisan Parkı’nda açıldı.</a:t>
            </a:r>
          </a:p>
        </p:txBody>
      </p:sp>
    </p:spTree>
  </p:cSld>
  <p:clrMapOvr>
    <a:masterClrMapping/>
  </p:clrMapOvr>
  <p:transition spd="slow">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827584" y="332656"/>
            <a:ext cx="7776864" cy="1569660"/>
          </a:xfrm>
          <a:prstGeom prst="rect">
            <a:avLst/>
          </a:prstGeom>
          <a:solidFill>
            <a:srgbClr val="C00000"/>
          </a:solidFill>
        </p:spPr>
        <p:txBody>
          <a:bodyPr wrap="square">
            <a:spAutoFit/>
          </a:bodyPr>
          <a:lstStyle/>
          <a:p>
            <a:pPr lvl="0" algn="ctr"/>
            <a:r>
              <a:rPr lang="tr-TR" sz="4800" dirty="0"/>
              <a:t>İzmir'de Amasya El Sanatları Sergisi</a:t>
            </a:r>
            <a:endParaRPr lang="tr-TR" sz="4800" b="1" dirty="0">
              <a:solidFill>
                <a:prstClr val="white"/>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027" name="Rectangle 3"/>
          <p:cNvSpPr>
            <a:spLocks noChangeArrowheads="1"/>
          </p:cNvSpPr>
          <p:nvPr/>
        </p:nvSpPr>
        <p:spPr bwMode="auto">
          <a:xfrm>
            <a:off x="0" y="1724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
        <p:nvSpPr>
          <p:cNvPr id="8" name="7 Dikdörtgen"/>
          <p:cNvSpPr/>
          <p:nvPr/>
        </p:nvSpPr>
        <p:spPr>
          <a:xfrm>
            <a:off x="3923928" y="2132856"/>
            <a:ext cx="4572000" cy="3539430"/>
          </a:xfrm>
          <a:prstGeom prst="rect">
            <a:avLst/>
          </a:prstGeom>
        </p:spPr>
        <p:txBody>
          <a:bodyPr>
            <a:spAutoFit/>
          </a:bodyPr>
          <a:lstStyle/>
          <a:p>
            <a:endParaRPr lang="tr-TR" sz="2800" dirty="0"/>
          </a:p>
          <a:p>
            <a:r>
              <a:rPr lang="tr-TR" sz="2800" dirty="0"/>
              <a:t>Milli Eğitim Bakanlığı Hayat Boyu Öğrenme Genel Müdürlüğünce düzenlenen İzmir 'Bölgesel Halk Eğitimi Fuarı' Konak İlçesi </a:t>
            </a:r>
            <a:r>
              <a:rPr lang="tr-TR" sz="2800" dirty="0" err="1"/>
              <a:t>Gündoğdu</a:t>
            </a:r>
            <a:r>
              <a:rPr lang="tr-TR" sz="2800" dirty="0"/>
              <a:t> Meydanı’nda açıldı.</a:t>
            </a:r>
          </a:p>
        </p:txBody>
      </p:sp>
      <p:pic>
        <p:nvPicPr>
          <p:cNvPr id="51203" name="Picture 3" descr="D:\Desktop\hayat boyu öğrenme\Adsız.png"/>
          <p:cNvPicPr>
            <a:picLocks noChangeAspect="1" noChangeArrowheads="1"/>
          </p:cNvPicPr>
          <p:nvPr/>
        </p:nvPicPr>
        <p:blipFill>
          <a:blip r:embed="rId2" cstate="print"/>
          <a:srcRect/>
          <a:stretch>
            <a:fillRect/>
          </a:stretch>
        </p:blipFill>
        <p:spPr bwMode="auto">
          <a:xfrm>
            <a:off x="539553" y="2132856"/>
            <a:ext cx="3240360" cy="2185536"/>
          </a:xfrm>
          <a:prstGeom prst="rect">
            <a:avLst/>
          </a:prstGeom>
          <a:noFill/>
        </p:spPr>
      </p:pic>
    </p:spTree>
  </p:cSld>
  <p:clrMapOvr>
    <a:masterClrMapping/>
  </p:clrMapOvr>
  <p:transition spd="slow">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39552" y="332656"/>
            <a:ext cx="8064896" cy="1323439"/>
          </a:xfrm>
          <a:prstGeom prst="rect">
            <a:avLst/>
          </a:prstGeom>
          <a:solidFill>
            <a:srgbClr val="C00000"/>
          </a:solidFill>
        </p:spPr>
        <p:txBody>
          <a:bodyPr wrap="square">
            <a:spAutoFit/>
          </a:bodyPr>
          <a:lstStyle/>
          <a:p>
            <a:pPr lvl="0" algn="ctr"/>
            <a:r>
              <a:rPr lang="tr-TR" sz="4000" dirty="0"/>
              <a:t>Devlet Memuru Olmak İsteyen Özürlü Vatandaşlarımıza Kurs</a:t>
            </a:r>
            <a:endParaRPr lang="tr-TR" sz="4000" b="1" dirty="0">
              <a:solidFill>
                <a:prstClr val="white"/>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027" name="Rectangle 3"/>
          <p:cNvSpPr>
            <a:spLocks noChangeArrowheads="1"/>
          </p:cNvSpPr>
          <p:nvPr/>
        </p:nvSpPr>
        <p:spPr bwMode="auto">
          <a:xfrm>
            <a:off x="0" y="1724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
        <p:nvSpPr>
          <p:cNvPr id="8" name="7 Dikdörtgen"/>
          <p:cNvSpPr/>
          <p:nvPr/>
        </p:nvSpPr>
        <p:spPr>
          <a:xfrm>
            <a:off x="3923928" y="2025908"/>
            <a:ext cx="4572000" cy="4493538"/>
          </a:xfrm>
          <a:prstGeom prst="rect">
            <a:avLst/>
          </a:prstGeom>
        </p:spPr>
        <p:txBody>
          <a:bodyPr>
            <a:spAutoFit/>
          </a:bodyPr>
          <a:lstStyle/>
          <a:p>
            <a:r>
              <a:rPr lang="tr-TR" sz="2600" dirty="0"/>
              <a:t>Milli Eğitim Bakanlığı Hayat Boyu Öğrenme Genel Müdürlüğü´nün 09.02.2012 tarih ve 664 sayılı yazılarında, engelli vatandaşlarımıza yönelik olarak " Devlet Memurluğu Seçme Sınavlarına İlişkin Kurs Programları" hazırlanarak, uygulamaya konulduğu bildirilmiştir.</a:t>
            </a:r>
          </a:p>
        </p:txBody>
      </p:sp>
      <p:pic>
        <p:nvPicPr>
          <p:cNvPr id="2050" name="Picture 2" descr="D:\Desktop\hayat boyu öğrenme\Adsız1.png"/>
          <p:cNvPicPr>
            <a:picLocks noChangeAspect="1" noChangeArrowheads="1"/>
          </p:cNvPicPr>
          <p:nvPr/>
        </p:nvPicPr>
        <p:blipFill>
          <a:blip r:embed="rId2" cstate="print"/>
          <a:srcRect/>
          <a:stretch>
            <a:fillRect/>
          </a:stretch>
        </p:blipFill>
        <p:spPr bwMode="auto">
          <a:xfrm>
            <a:off x="539552" y="2132856"/>
            <a:ext cx="3067050" cy="1866900"/>
          </a:xfrm>
          <a:prstGeom prst="rect">
            <a:avLst/>
          </a:prstGeom>
          <a:noFill/>
        </p:spPr>
      </p:pic>
    </p:spTree>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ctr" eaLnBrk="1" hangingPunct="1"/>
            <a:r>
              <a:rPr lang="tr-TR" dirty="0">
                <a:solidFill>
                  <a:srgbClr val="FFFF00"/>
                </a:solidFill>
              </a:rPr>
              <a:t>Hayat Boyu Öğrenme Nedir?</a:t>
            </a:r>
          </a:p>
        </p:txBody>
      </p:sp>
      <p:sp>
        <p:nvSpPr>
          <p:cNvPr id="6147" name="Content Placeholder 2"/>
          <p:cNvSpPr>
            <a:spLocks noGrp="1"/>
          </p:cNvSpPr>
          <p:nvPr>
            <p:ph idx="1"/>
          </p:nvPr>
        </p:nvSpPr>
        <p:spPr/>
        <p:txBody>
          <a:bodyPr/>
          <a:lstStyle/>
          <a:p>
            <a:pPr eaLnBrk="1" hangingPunct="1"/>
            <a:r>
              <a:rPr lang="tr-TR" sz="2400" dirty="0"/>
              <a:t>Yeni bilgi kazanma ve asla kaybedilmeyen bilgi anlamına gelir.</a:t>
            </a:r>
          </a:p>
          <a:p>
            <a:pPr eaLnBrk="1" hangingPunct="1">
              <a:buNone/>
            </a:pPr>
            <a:endParaRPr lang="tr-TR" sz="2400" dirty="0"/>
          </a:p>
          <a:p>
            <a:pPr eaLnBrk="1" hangingPunct="1"/>
            <a:r>
              <a:rPr lang="tr-TR" sz="2400" dirty="0"/>
              <a:t>Hayat Boyu Öğrenme bir şeyler yaratma ve dünyadaki güzelliklerin farkına varma demektir.</a:t>
            </a:r>
          </a:p>
          <a:p>
            <a:pPr eaLnBrk="1" hangingPunct="1"/>
            <a:endParaRPr lang="tr-TR" sz="2400" dirty="0"/>
          </a:p>
          <a:p>
            <a:r>
              <a:rPr lang="tr-TR" sz="2400" dirty="0"/>
              <a:t>Hayat Boyu Öğrenme örgün eğitimi (okullar ve üniversitelerde) ve  yaygın eğitim (iş basında) kapsamındadır. Bireyim tüm hayat boyunca kişilik sosyal ve mesleki alandaki gelişimini amaçlayan bir kavramdır.</a:t>
            </a:r>
          </a:p>
          <a:p>
            <a:pPr eaLnBrk="1" hangingPunct="1"/>
            <a:endParaRPr lang="tr-TR" sz="2400" dirty="0"/>
          </a:p>
          <a:p>
            <a:pPr eaLnBrk="1" hangingPunct="1"/>
            <a:endParaRPr lang="tr-TR" dirty="0"/>
          </a:p>
        </p:txBody>
      </p:sp>
    </p:spTree>
  </p:cSld>
  <p:clrMapOvr>
    <a:masterClrMapping/>
  </p:clrMapOvr>
  <p:transition spd="slow">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Metin kutusu 3"/>
          <p:cNvSpPr txBox="1">
            <a:spLocks noChangeArrowheads="1"/>
          </p:cNvSpPr>
          <p:nvPr/>
        </p:nvSpPr>
        <p:spPr bwMode="auto">
          <a:xfrm>
            <a:off x="2699792" y="3068960"/>
            <a:ext cx="3682418" cy="646331"/>
          </a:xfrm>
          <a:prstGeom prst="rect">
            <a:avLst/>
          </a:prstGeom>
          <a:noFill/>
          <a:ln w="9525">
            <a:noFill/>
            <a:miter lim="800000"/>
            <a:headEnd/>
            <a:tailEnd/>
          </a:ln>
        </p:spPr>
        <p:txBody>
          <a:bodyPr wrap="none" anchor="ctr">
            <a:spAutoFit/>
          </a:bodyPr>
          <a:lstStyle/>
          <a:p>
            <a:pPr algn="ctr"/>
            <a:r>
              <a:rPr lang="tr-TR" sz="3600" b="1" dirty="0">
                <a:solidFill>
                  <a:srgbClr val="FFC000"/>
                </a:solidFill>
              </a:rPr>
              <a:t>TEŞEKKÜRLER</a:t>
            </a:r>
          </a:p>
        </p:txBody>
      </p:sp>
      <p:sp>
        <p:nvSpPr>
          <p:cNvPr id="8195" name="Metin kutusu 4"/>
          <p:cNvSpPr txBox="1">
            <a:spLocks noChangeArrowheads="1"/>
          </p:cNvSpPr>
          <p:nvPr/>
        </p:nvSpPr>
        <p:spPr bwMode="auto">
          <a:xfrm>
            <a:off x="4295426" y="5013176"/>
            <a:ext cx="4425507" cy="923330"/>
          </a:xfrm>
          <a:prstGeom prst="rect">
            <a:avLst/>
          </a:prstGeom>
          <a:noFill/>
          <a:ln w="9525">
            <a:noFill/>
            <a:miter lim="800000"/>
            <a:headEnd/>
            <a:tailEnd/>
          </a:ln>
        </p:spPr>
        <p:txBody>
          <a:bodyPr wrap="none">
            <a:spAutoFit/>
          </a:bodyPr>
          <a:lstStyle/>
          <a:p>
            <a:pPr algn="ctr"/>
            <a:r>
              <a:rPr lang="tr-TR" b="1" dirty="0"/>
              <a:t>NUR ÇAM</a:t>
            </a:r>
          </a:p>
          <a:p>
            <a:pPr algn="ctr"/>
            <a:r>
              <a:rPr lang="tr-TR" b="1" dirty="0"/>
              <a:t>ŞEREFLİKOÇHİSAR ANADOLU LİSESİ</a:t>
            </a:r>
          </a:p>
          <a:p>
            <a:pPr algn="ctr"/>
            <a:r>
              <a:rPr lang="tr-TR" b="1" dirty="0"/>
              <a:t>ŞEREFLİKOÇHİSAR / ANKARA</a:t>
            </a:r>
          </a:p>
        </p:txBody>
      </p:sp>
    </p:spTree>
  </p:cSld>
  <p:clrMapOvr>
    <a:masterClrMapping/>
  </p:clrMapOvr>
  <p:transition spd="slow">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solidFill>
                  <a:srgbClr val="FFFF00"/>
                </a:solidFill>
              </a:rPr>
              <a:t>Yararlanılan kaynaklar</a:t>
            </a:r>
          </a:p>
        </p:txBody>
      </p:sp>
      <p:sp>
        <p:nvSpPr>
          <p:cNvPr id="3" name="İçerik Yer Tutucusu 2"/>
          <p:cNvSpPr>
            <a:spLocks noGrp="1"/>
          </p:cNvSpPr>
          <p:nvPr>
            <p:ph idx="1"/>
          </p:nvPr>
        </p:nvSpPr>
        <p:spPr>
          <a:xfrm>
            <a:off x="539552" y="2331720"/>
            <a:ext cx="8229600" cy="3401536"/>
          </a:xfrm>
        </p:spPr>
        <p:txBody>
          <a:bodyPr/>
          <a:lstStyle/>
          <a:p>
            <a:r>
              <a:rPr lang="tr-TR" dirty="0"/>
              <a:t>Milli eğitim Dergisi 2002 yılı 155-156. sayılı Avrupa Birliğinde Hayat Boyu Öğrenme</a:t>
            </a:r>
          </a:p>
          <a:p>
            <a:r>
              <a:rPr lang="tr-TR" dirty="0"/>
              <a:t>www.meb.gov.tr</a:t>
            </a:r>
          </a:p>
          <a:p>
            <a:r>
              <a:rPr lang="tr-TR" dirty="0"/>
              <a:t>www.basogretmenim.com  </a:t>
            </a:r>
          </a:p>
          <a:p>
            <a:endParaRPr lang="tr-TR" dirty="0"/>
          </a:p>
        </p:txBody>
      </p:sp>
    </p:spTree>
    <p:extLst>
      <p:ext uri="{BB962C8B-B14F-4D97-AF65-F5344CB8AC3E}">
        <p14:creationId xmlns:p14="http://schemas.microsoft.com/office/powerpoint/2010/main" val="3886630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467544" y="2276872"/>
            <a:ext cx="8382000" cy="4255368"/>
          </a:xfrm>
        </p:spPr>
        <p:txBody>
          <a:bodyPr>
            <a:normAutofit/>
          </a:bodyPr>
          <a:lstStyle/>
          <a:p>
            <a:pPr eaLnBrk="1" hangingPunct="1"/>
            <a:endParaRPr lang="tr-TR" sz="2400" dirty="0"/>
          </a:p>
          <a:p>
            <a:pPr eaLnBrk="1" hangingPunct="1"/>
            <a:r>
              <a:rPr lang="tr-TR" sz="2400" dirty="0"/>
              <a:t>Hayat Boyu Öğrenme evde okulda işyerlerinde iletişim araçları ile bireyin her alanda gelişimini sağlar.</a:t>
            </a:r>
          </a:p>
          <a:p>
            <a:pPr eaLnBrk="1" hangingPunct="1"/>
            <a:endParaRPr lang="tr-TR" sz="2400" dirty="0"/>
          </a:p>
          <a:p>
            <a:pPr eaLnBrk="1" hangingPunct="1"/>
            <a:r>
              <a:rPr lang="tr-TR" sz="2400" dirty="0"/>
              <a:t>Hayat Boyu Öğrenme ilkesi, öğrenme yalnızca okulda gerçekleşmez evde, müzede, kütüphanede vb yerlerde devam eder. Öğretmenlerin yanında anne baba arkadaşlar  vb. Kişiler yeterli becerileri kazandıramaz okullar ve eğitim kurumları bireyi hayat boyu öğrenen olarak yetiştirmelidir.</a:t>
            </a:r>
          </a:p>
        </p:txBody>
      </p:sp>
      <p:pic>
        <p:nvPicPr>
          <p:cNvPr id="3" name="Picture 4"/>
          <p:cNvPicPr>
            <a:picLocks noChangeAspect="1" noChangeArrowheads="1"/>
          </p:cNvPicPr>
          <p:nvPr/>
        </p:nvPicPr>
        <p:blipFill>
          <a:blip r:embed="rId2" cstate="print"/>
          <a:srcRect/>
          <a:stretch>
            <a:fillRect/>
          </a:stretch>
        </p:blipFill>
        <p:spPr bwMode="auto">
          <a:xfrm>
            <a:off x="1619672" y="548680"/>
            <a:ext cx="2555776" cy="1916832"/>
          </a:xfrm>
          <a:prstGeom prst="rect">
            <a:avLst/>
          </a:prstGeom>
          <a:noFill/>
          <a:ln w="9525">
            <a:noFill/>
            <a:miter lim="800000"/>
            <a:headEnd/>
            <a:tailEnd/>
          </a:ln>
        </p:spPr>
      </p:pic>
      <p:pic>
        <p:nvPicPr>
          <p:cNvPr id="4" name="Picture 5" descr="29"/>
          <p:cNvPicPr>
            <a:picLocks noChangeAspect="1" noChangeArrowheads="1"/>
          </p:cNvPicPr>
          <p:nvPr/>
        </p:nvPicPr>
        <p:blipFill>
          <a:blip r:embed="rId3" cstate="print"/>
          <a:srcRect/>
          <a:stretch>
            <a:fillRect/>
          </a:stretch>
        </p:blipFill>
        <p:spPr bwMode="auto">
          <a:xfrm>
            <a:off x="5076056" y="548680"/>
            <a:ext cx="2496277" cy="1872208"/>
          </a:xfrm>
          <a:prstGeom prst="rect">
            <a:avLst/>
          </a:prstGeom>
          <a:noFill/>
          <a:ln w="9525">
            <a:noFill/>
            <a:miter lim="800000"/>
            <a:headEnd/>
            <a:tailEnd/>
          </a:ln>
        </p:spPr>
      </p:pic>
    </p:spTree>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a:xfrm>
            <a:off x="611560" y="548680"/>
            <a:ext cx="7924800" cy="647601"/>
          </a:xfrm>
        </p:spPr>
        <p:txBody>
          <a:bodyPr/>
          <a:lstStyle/>
          <a:p>
            <a:pPr algn="ctr" eaLnBrk="1" hangingPunct="1"/>
            <a:r>
              <a:rPr lang="tr-TR" sz="3200" dirty="0">
                <a:solidFill>
                  <a:srgbClr val="FFFF00"/>
                </a:solidFill>
              </a:rPr>
              <a:t>Hayat boyu Öğrenme Programı nedir?</a:t>
            </a:r>
          </a:p>
        </p:txBody>
      </p:sp>
      <p:sp>
        <p:nvSpPr>
          <p:cNvPr id="12291" name="Rectangle 3"/>
          <p:cNvSpPr>
            <a:spLocks noGrp="1" noChangeArrowheads="1"/>
          </p:cNvSpPr>
          <p:nvPr>
            <p:ph type="body" idx="1"/>
          </p:nvPr>
        </p:nvSpPr>
        <p:spPr>
          <a:xfrm>
            <a:off x="838200" y="2362200"/>
            <a:ext cx="8054975" cy="3724275"/>
          </a:xfrm>
        </p:spPr>
        <p:txBody>
          <a:bodyPr>
            <a:normAutofit fontScale="92500" lnSpcReduction="10000"/>
          </a:bodyPr>
          <a:lstStyle/>
          <a:p>
            <a:pPr eaLnBrk="1" hangingPunct="1"/>
            <a:r>
              <a:rPr lang="tr-TR"/>
              <a:t> Toplumun her kesiminden bireylere hitap eder</a:t>
            </a:r>
          </a:p>
          <a:p>
            <a:pPr lvl="2" eaLnBrk="1" hangingPunct="1"/>
            <a:r>
              <a:rPr lang="tr-TR"/>
              <a:t>İlk-Orta öğretim öğrencileri, </a:t>
            </a:r>
          </a:p>
          <a:p>
            <a:pPr lvl="2" eaLnBrk="1" hangingPunct="1"/>
            <a:r>
              <a:rPr lang="tr-TR"/>
              <a:t>Üniversiteden öğrencileri, </a:t>
            </a:r>
          </a:p>
          <a:p>
            <a:pPr lvl="2" eaLnBrk="1" hangingPunct="1"/>
            <a:r>
              <a:rPr lang="tr-TR"/>
              <a:t>Mesleki eğitim stajyerleri v.b bireylere olanak sağlar</a:t>
            </a:r>
          </a:p>
          <a:p>
            <a:pPr lvl="2" eaLnBrk="1" hangingPunct="1"/>
            <a:r>
              <a:rPr lang="tr-TR"/>
              <a:t>Yaşlılar,işsizler, memurlar,işçiler</a:t>
            </a:r>
            <a:endParaRPr lang="tr-TR" sz="1800"/>
          </a:p>
          <a:p>
            <a:pPr eaLnBrk="1" hangingPunct="1"/>
            <a:r>
              <a:rPr lang="tr-TR"/>
              <a:t>Bu bireylerin eğitim ve öğretimlerinin geliştirilmesine olanak sağlar,mali katkıda bulunur</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iterate type="lt">
                                    <p:tmPct val="0"/>
                                  </p:iterate>
                                  <p:childTnLst>
                                    <p:set>
                                      <p:cBhvr>
                                        <p:cTn id="6" dur="1" fill="hold">
                                          <p:stCondLst>
                                            <p:cond delay="0"/>
                                          </p:stCondLst>
                                        </p:cTn>
                                        <p:tgtEl>
                                          <p:spTgt spid="12290"/>
                                        </p:tgtEl>
                                        <p:attrNameLst>
                                          <p:attrName>style.visibility</p:attrName>
                                        </p:attrNameLst>
                                      </p:cBhvr>
                                      <p:to>
                                        <p:strVal val="visible"/>
                                      </p:to>
                                    </p:set>
                                    <p:animEffect transition="in" filter="checkerboard(across)">
                                      <p:cBhvr>
                                        <p:cTn id="7" dur="500"/>
                                        <p:tgtEl>
                                          <p:spTgt spid="12290"/>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12291">
                                            <p:txEl>
                                              <p:pRg st="0" end="0"/>
                                            </p:txEl>
                                          </p:spTgt>
                                        </p:tgtEl>
                                        <p:attrNameLst>
                                          <p:attrName>style.visibility</p:attrName>
                                        </p:attrNameLst>
                                      </p:cBhvr>
                                      <p:to>
                                        <p:strVal val="visible"/>
                                      </p:to>
                                    </p:set>
                                    <p:animEffect transition="in" filter="fade">
                                      <p:cBhvr>
                                        <p:cTn id="11" dur="500">
                                          <p:stCondLst>
                                            <p:cond delay="0"/>
                                          </p:stCondLst>
                                        </p:cTn>
                                        <p:tgtEl>
                                          <p:spTgt spid="12291">
                                            <p:txEl>
                                              <p:pRg st="0" end="0"/>
                                            </p:txEl>
                                          </p:spTgt>
                                        </p:tgtEl>
                                      </p:cBhvr>
                                    </p:animEffect>
                                  </p:childTnLst>
                                </p:cTn>
                              </p:par>
                            </p:childTnLst>
                          </p:cTn>
                        </p:par>
                        <p:par>
                          <p:cTn id="12" fill="hold">
                            <p:stCondLst>
                              <p:cond delay="290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12291">
                                            <p:txEl>
                                              <p:pRg st="1" end="1"/>
                                            </p:txEl>
                                          </p:spTgt>
                                        </p:tgtEl>
                                        <p:attrNameLst>
                                          <p:attrName>style.visibility</p:attrName>
                                        </p:attrNameLst>
                                      </p:cBhvr>
                                      <p:to>
                                        <p:strVal val="visible"/>
                                      </p:to>
                                    </p:set>
                                    <p:animEffect transition="in" filter="fade">
                                      <p:cBhvr>
                                        <p:cTn id="15" dur="500">
                                          <p:stCondLst>
                                            <p:cond delay="0"/>
                                          </p:stCondLst>
                                        </p:cTn>
                                        <p:tgtEl>
                                          <p:spTgt spid="12291">
                                            <p:txEl>
                                              <p:pRg st="1" end="1"/>
                                            </p:txEl>
                                          </p:spTgt>
                                        </p:tgtEl>
                                      </p:cBhvr>
                                    </p:animEffect>
                                  </p:childTnLst>
                                </p:cTn>
                              </p:par>
                            </p:childTnLst>
                          </p:cTn>
                        </p:par>
                        <p:par>
                          <p:cTn id="16" fill="hold">
                            <p:stCondLst>
                              <p:cond delay="470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12291">
                                            <p:txEl>
                                              <p:pRg st="2" end="2"/>
                                            </p:txEl>
                                          </p:spTgt>
                                        </p:tgtEl>
                                        <p:attrNameLst>
                                          <p:attrName>style.visibility</p:attrName>
                                        </p:attrNameLst>
                                      </p:cBhvr>
                                      <p:to>
                                        <p:strVal val="visible"/>
                                      </p:to>
                                    </p:set>
                                    <p:animEffect transition="in" filter="fade">
                                      <p:cBhvr>
                                        <p:cTn id="19" dur="500">
                                          <p:stCondLst>
                                            <p:cond delay="0"/>
                                          </p:stCondLst>
                                        </p:cTn>
                                        <p:tgtEl>
                                          <p:spTgt spid="12291">
                                            <p:txEl>
                                              <p:pRg st="2" end="2"/>
                                            </p:txEl>
                                          </p:spTgt>
                                        </p:tgtEl>
                                      </p:cBhvr>
                                    </p:animEffect>
                                  </p:childTnLst>
                                </p:cTn>
                              </p:par>
                            </p:childTnLst>
                          </p:cTn>
                        </p:par>
                        <p:par>
                          <p:cTn id="20" fill="hold">
                            <p:stCondLst>
                              <p:cond delay="6400"/>
                            </p:stCondLst>
                            <p:childTnLst>
                              <p:par>
                                <p:cTn id="21" presetID="10" presetClass="entr" presetSubtype="0" fill="hold" grpId="0" nodeType="afterEffect">
                                  <p:stCondLst>
                                    <p:cond delay="0"/>
                                  </p:stCondLst>
                                  <p:iterate type="lt">
                                    <p:tmPct val="10000"/>
                                  </p:iterate>
                                  <p:childTnLst>
                                    <p:set>
                                      <p:cBhvr>
                                        <p:cTn id="22" dur="1" fill="hold">
                                          <p:stCondLst>
                                            <p:cond delay="0"/>
                                          </p:stCondLst>
                                        </p:cTn>
                                        <p:tgtEl>
                                          <p:spTgt spid="12291">
                                            <p:txEl>
                                              <p:pRg st="3" end="3"/>
                                            </p:txEl>
                                          </p:spTgt>
                                        </p:tgtEl>
                                        <p:attrNameLst>
                                          <p:attrName>style.visibility</p:attrName>
                                        </p:attrNameLst>
                                      </p:cBhvr>
                                      <p:to>
                                        <p:strVal val="visible"/>
                                      </p:to>
                                    </p:set>
                                    <p:animEffect transition="in" filter="fade">
                                      <p:cBhvr>
                                        <p:cTn id="23" dur="500">
                                          <p:stCondLst>
                                            <p:cond delay="0"/>
                                          </p:stCondLst>
                                        </p:cTn>
                                        <p:tgtEl>
                                          <p:spTgt spid="12291">
                                            <p:txEl>
                                              <p:pRg st="3" end="3"/>
                                            </p:txEl>
                                          </p:spTgt>
                                        </p:tgtEl>
                                      </p:cBhvr>
                                    </p:animEffect>
                                  </p:childTnLst>
                                </p:cTn>
                              </p:par>
                            </p:childTnLst>
                          </p:cTn>
                        </p:par>
                        <p:par>
                          <p:cTn id="24" fill="hold">
                            <p:stCondLst>
                              <p:cond delay="9250"/>
                            </p:stCondLst>
                            <p:childTnLst>
                              <p:par>
                                <p:cTn id="25" presetID="10" presetClass="entr" presetSubtype="0" fill="hold" grpId="0" nodeType="afterEffect">
                                  <p:stCondLst>
                                    <p:cond delay="0"/>
                                  </p:stCondLst>
                                  <p:iterate type="lt">
                                    <p:tmPct val="10000"/>
                                  </p:iterate>
                                  <p:childTnLst>
                                    <p:set>
                                      <p:cBhvr>
                                        <p:cTn id="26" dur="1" fill="hold">
                                          <p:stCondLst>
                                            <p:cond delay="0"/>
                                          </p:stCondLst>
                                        </p:cTn>
                                        <p:tgtEl>
                                          <p:spTgt spid="12291">
                                            <p:txEl>
                                              <p:pRg st="4" end="4"/>
                                            </p:txEl>
                                          </p:spTgt>
                                        </p:tgtEl>
                                        <p:attrNameLst>
                                          <p:attrName>style.visibility</p:attrName>
                                        </p:attrNameLst>
                                      </p:cBhvr>
                                      <p:to>
                                        <p:strVal val="visible"/>
                                      </p:to>
                                    </p:set>
                                    <p:animEffect transition="in" filter="fade">
                                      <p:cBhvr>
                                        <p:cTn id="27" dur="500">
                                          <p:stCondLst>
                                            <p:cond delay="0"/>
                                          </p:stCondLst>
                                        </p:cTn>
                                        <p:tgtEl>
                                          <p:spTgt spid="12291">
                                            <p:txEl>
                                              <p:pRg st="4" end="4"/>
                                            </p:txEl>
                                          </p:spTgt>
                                        </p:tgtEl>
                                      </p:cBhvr>
                                    </p:animEffect>
                                  </p:childTnLst>
                                </p:cTn>
                              </p:par>
                            </p:childTnLst>
                          </p:cTn>
                        </p:par>
                        <p:par>
                          <p:cTn id="28" fill="hold">
                            <p:stCondLst>
                              <p:cond delay="11400"/>
                            </p:stCondLst>
                            <p:childTnLst>
                              <p:par>
                                <p:cTn id="29" presetID="10" presetClass="entr" presetSubtype="0" fill="hold" grpId="0" nodeType="afterEffect">
                                  <p:stCondLst>
                                    <p:cond delay="0"/>
                                  </p:stCondLst>
                                  <p:iterate type="lt">
                                    <p:tmPct val="10000"/>
                                  </p:iterate>
                                  <p:childTnLst>
                                    <p:set>
                                      <p:cBhvr>
                                        <p:cTn id="30" dur="1" fill="hold">
                                          <p:stCondLst>
                                            <p:cond delay="0"/>
                                          </p:stCondLst>
                                        </p:cTn>
                                        <p:tgtEl>
                                          <p:spTgt spid="12291">
                                            <p:txEl>
                                              <p:pRg st="5" end="5"/>
                                            </p:txEl>
                                          </p:spTgt>
                                        </p:tgtEl>
                                        <p:attrNameLst>
                                          <p:attrName>style.visibility</p:attrName>
                                        </p:attrNameLst>
                                      </p:cBhvr>
                                      <p:to>
                                        <p:strVal val="visible"/>
                                      </p:to>
                                    </p:set>
                                    <p:animEffect transition="in" filter="fade">
                                      <p:cBhvr>
                                        <p:cTn id="31" dur="500">
                                          <p:stCondLst>
                                            <p:cond delay="0"/>
                                          </p:stCondLst>
                                        </p:cTn>
                                        <p:tgtEl>
                                          <p:spTgt spid="12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444500" y="1462088"/>
            <a:ext cx="312738" cy="646112"/>
          </a:xfrm>
          <a:prstGeom prst="rect">
            <a:avLst/>
          </a:prstGeom>
          <a:noFill/>
          <a:ln w="9525">
            <a:noFill/>
            <a:miter lim="800000"/>
            <a:headEnd/>
            <a:tailEnd/>
          </a:ln>
        </p:spPr>
        <p:txBody>
          <a:bodyPr wrap="none" anchor="ctr">
            <a:spAutoFit/>
          </a:bodyPr>
          <a:lstStyle/>
          <a:p>
            <a:pPr eaLnBrk="0" hangingPunct="0"/>
            <a:r>
              <a:rPr lang="tr-TR" b="1">
                <a:latin typeface="Arial" charset="0"/>
              </a:rPr>
              <a:t>  </a:t>
            </a:r>
            <a:endParaRPr lang="tr-TR">
              <a:latin typeface="Arial" charset="0"/>
            </a:endParaRPr>
          </a:p>
          <a:p>
            <a:pPr eaLnBrk="0" hangingPunct="0"/>
            <a:endParaRPr lang="tr-TR">
              <a:latin typeface="Arial" charset="0"/>
            </a:endParaRPr>
          </a:p>
        </p:txBody>
      </p:sp>
      <p:sp>
        <p:nvSpPr>
          <p:cNvPr id="5" name="Metin kutusu 4"/>
          <p:cNvSpPr txBox="1"/>
          <p:nvPr/>
        </p:nvSpPr>
        <p:spPr>
          <a:xfrm>
            <a:off x="611188" y="476250"/>
            <a:ext cx="7848600" cy="46196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tr-TR" sz="2400" b="1" dirty="0">
                <a:latin typeface="Arial" charset="0"/>
              </a:rPr>
              <a:t> HAYATBOYU ÖĞRENME PROGRAMI (</a:t>
            </a:r>
            <a:r>
              <a:rPr lang="tr-TR" sz="2400" b="1">
                <a:latin typeface="Arial" charset="0"/>
              </a:rPr>
              <a:t>LLP)</a:t>
            </a:r>
            <a:endParaRPr lang="tr-TR" sz="2400" dirty="0"/>
          </a:p>
        </p:txBody>
      </p:sp>
      <p:pic>
        <p:nvPicPr>
          <p:cNvPr id="6148" name="Picture 4" descr="C:\Documents and Settings\AR-GE-6\Desktop\PROJELER\LLP_Logo_JPG.jpg"/>
          <p:cNvPicPr>
            <a:picLocks noChangeAspect="1" noChangeArrowheads="1"/>
          </p:cNvPicPr>
          <p:nvPr/>
        </p:nvPicPr>
        <p:blipFill>
          <a:blip r:embed="rId3" cstate="print"/>
          <a:srcRect/>
          <a:stretch>
            <a:fillRect/>
          </a:stretch>
        </p:blipFill>
        <p:spPr bwMode="auto">
          <a:xfrm>
            <a:off x="592138" y="1196975"/>
            <a:ext cx="7840662" cy="2016125"/>
          </a:xfrm>
          <a:prstGeom prst="rect">
            <a:avLst/>
          </a:prstGeom>
          <a:noFill/>
          <a:ln w="9525">
            <a:noFill/>
            <a:miter lim="800000"/>
            <a:headEnd/>
            <a:tailEnd/>
          </a:ln>
        </p:spPr>
      </p:pic>
      <p:sp>
        <p:nvSpPr>
          <p:cNvPr id="6149" name="Metin kutusu 2"/>
          <p:cNvSpPr txBox="1">
            <a:spLocks noChangeArrowheads="1"/>
          </p:cNvSpPr>
          <p:nvPr/>
        </p:nvSpPr>
        <p:spPr bwMode="auto">
          <a:xfrm>
            <a:off x="668338" y="3494088"/>
            <a:ext cx="7740650" cy="2678112"/>
          </a:xfrm>
          <a:prstGeom prst="rect">
            <a:avLst/>
          </a:prstGeom>
          <a:noFill/>
          <a:ln w="9525">
            <a:noFill/>
            <a:miter lim="800000"/>
            <a:headEnd/>
            <a:tailEnd/>
          </a:ln>
        </p:spPr>
        <p:txBody>
          <a:bodyPr>
            <a:spAutoFit/>
          </a:bodyPr>
          <a:lstStyle/>
          <a:p>
            <a:r>
              <a:rPr lang="tr-TR" sz="1400"/>
              <a:t>Ülkemiz, Avrupa Birliği Eğitim ve Gençlik Programlarına "tam üye" olarak katılmıştır. Hayatoyu Öğrenme Programı, ilk ve orta öğrenimdeki öğrencilerimizden yetişkinlere, mesleki eğitim stajyerlerinden üniversite öğrencilerine, temel beceri ihtiyacı duyan insanlardan eğitim profesyonellerine kadar herkes için eğitim ve öğretimde gelişme imkanları ve </a:t>
            </a:r>
            <a:r>
              <a:rPr lang="tr-TR" sz="1400" b="1"/>
              <a:t>karşılıksız</a:t>
            </a:r>
            <a:r>
              <a:rPr lang="tr-TR" sz="1400"/>
              <a:t> mali katkı sağlamaktadır.</a:t>
            </a:r>
          </a:p>
          <a:p>
            <a:endParaRPr lang="tr-TR" sz="1400"/>
          </a:p>
          <a:p>
            <a:r>
              <a:rPr lang="tr-TR" sz="1400"/>
              <a:t>Genel ve mesleki eğitimin yanısıra eğitimle ilgili tüm alt program ve faaliyetleri bütüncül bir yaklaşımla tek bir programda toplayan program Hayat boyu Öğrenme Programı (LLP)dır. Türk Ulusal Ajansı eliyle yürütülen bu programda her yıl ulusal teklif çağrıları yapılır. Bu program çeşitli alt programlardan oluşur. Bunlardan başlıcaları: </a:t>
            </a:r>
            <a:r>
              <a:rPr lang="tr-TR" sz="1400" b="1"/>
              <a:t>COMENIUS PROGRAMI, ERASMUS PROGRAMI, LEONARDO DA VINCI PROGRAMI ve GRUNDTVIG PROGRAMIDIR.</a:t>
            </a:r>
            <a:endParaRPr lang="tr-TR" sz="1400"/>
          </a:p>
        </p:txBody>
      </p:sp>
    </p:spTree>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539750" y="1989138"/>
            <a:ext cx="7950200" cy="4535487"/>
          </a:xfrm>
          <a:prstGeom prst="rect">
            <a:avLst/>
          </a:prstGeom>
          <a:noFill/>
          <a:ln w="9525">
            <a:noFill/>
            <a:miter lim="800000"/>
            <a:headEnd/>
            <a:tailEnd/>
          </a:ln>
        </p:spPr>
      </p:pic>
      <p:sp>
        <p:nvSpPr>
          <p:cNvPr id="2" name="Metin kutusu 1"/>
          <p:cNvSpPr txBox="1"/>
          <p:nvPr/>
        </p:nvSpPr>
        <p:spPr>
          <a:xfrm>
            <a:off x="611188" y="476250"/>
            <a:ext cx="7848600" cy="46196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tr-TR" sz="2400" b="1" dirty="0">
                <a:latin typeface="Arial" charset="0"/>
              </a:rPr>
              <a:t>HAYATBOYU ÖĞRENME PROGRAMI (LLP)</a:t>
            </a:r>
            <a:endParaRPr lang="tr-TR" sz="2400" dirty="0"/>
          </a:p>
        </p:txBody>
      </p:sp>
      <p:graphicFrame>
        <p:nvGraphicFramePr>
          <p:cNvPr id="3" name="Tablo 2"/>
          <p:cNvGraphicFramePr>
            <a:graphicFrameLocks noGrp="1"/>
          </p:cNvGraphicFramePr>
          <p:nvPr/>
        </p:nvGraphicFramePr>
        <p:xfrm>
          <a:off x="446088" y="1125538"/>
          <a:ext cx="8229600" cy="1223962"/>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955328">
                  <a:extLst>
                    <a:ext uri="{9D8B030D-6E8A-4147-A177-3AD203B41FA5}">
                      <a16:colId xmlns:a16="http://schemas.microsoft.com/office/drawing/2014/main" val="20002"/>
                    </a:ext>
                  </a:extLst>
                </a:gridCol>
                <a:gridCol w="2159472">
                  <a:extLst>
                    <a:ext uri="{9D8B030D-6E8A-4147-A177-3AD203B41FA5}">
                      <a16:colId xmlns:a16="http://schemas.microsoft.com/office/drawing/2014/main" val="20003"/>
                    </a:ext>
                  </a:extLst>
                </a:gridCol>
              </a:tblGrid>
              <a:tr h="1223962">
                <a:tc>
                  <a:txBody>
                    <a:bodyPr/>
                    <a:lstStyle/>
                    <a:p>
                      <a:pPr algn="ctr"/>
                      <a:r>
                        <a:rPr lang="tr-TR" sz="1800" b="1" dirty="0"/>
                        <a:t>COMENIUS PROGRAMI </a:t>
                      </a:r>
                      <a:endParaRPr lang="tr-TR" sz="1800" dirty="0"/>
                    </a:p>
                    <a:p>
                      <a:pPr algn="ctr"/>
                      <a:r>
                        <a:rPr lang="tr-TR" sz="1800" dirty="0"/>
                        <a:t>(Okul Eğitimi)</a:t>
                      </a:r>
                    </a:p>
                  </a:txBody>
                  <a:tcPr marL="0" marR="0" marT="0" marB="0">
                    <a:lnL>
                      <a:noFill/>
                    </a:lnL>
                    <a:lnR>
                      <a:noFill/>
                    </a:lnR>
                    <a:lnT>
                      <a:noFill/>
                    </a:lnT>
                    <a:lnB>
                      <a:noFill/>
                    </a:lnB>
                  </a:tcPr>
                </a:tc>
                <a:tc>
                  <a:txBody>
                    <a:bodyPr/>
                    <a:lstStyle/>
                    <a:p>
                      <a:pPr algn="ctr"/>
                      <a:r>
                        <a:rPr lang="tr-TR" sz="1800" b="1" dirty="0"/>
                        <a:t>ERASMUS PROGRAMI </a:t>
                      </a:r>
                      <a:endParaRPr lang="tr-TR" sz="1800" dirty="0"/>
                    </a:p>
                    <a:p>
                      <a:pPr algn="ctr"/>
                      <a:r>
                        <a:rPr lang="tr-TR" sz="1800" dirty="0"/>
                        <a:t>(Yüksek Öğretim)</a:t>
                      </a:r>
                    </a:p>
                  </a:txBody>
                  <a:tcPr marL="0" marR="0" marT="0" marB="0">
                    <a:lnL>
                      <a:noFill/>
                    </a:lnL>
                    <a:lnR>
                      <a:noFill/>
                    </a:lnR>
                    <a:lnT>
                      <a:noFill/>
                    </a:lnT>
                    <a:lnB>
                      <a:noFill/>
                    </a:lnB>
                  </a:tcPr>
                </a:tc>
                <a:tc>
                  <a:txBody>
                    <a:bodyPr/>
                    <a:lstStyle/>
                    <a:p>
                      <a:pPr algn="ctr"/>
                      <a:r>
                        <a:rPr lang="tr-TR" sz="1800" b="1" dirty="0"/>
                        <a:t>LEONARDO DA VINCI PROGRAMI </a:t>
                      </a:r>
                      <a:endParaRPr lang="tr-TR" sz="1800" dirty="0"/>
                    </a:p>
                    <a:p>
                      <a:pPr algn="ctr"/>
                      <a:r>
                        <a:rPr lang="tr-TR" sz="1800" dirty="0"/>
                        <a:t>(Mesleki Eğitim)</a:t>
                      </a:r>
                    </a:p>
                  </a:txBody>
                  <a:tcPr marL="0" marR="0" marT="0" marB="0">
                    <a:lnL>
                      <a:noFill/>
                    </a:lnL>
                    <a:lnR>
                      <a:noFill/>
                    </a:lnR>
                    <a:lnT>
                      <a:noFill/>
                    </a:lnT>
                    <a:lnB>
                      <a:noFill/>
                    </a:lnB>
                  </a:tcPr>
                </a:tc>
                <a:tc>
                  <a:txBody>
                    <a:bodyPr/>
                    <a:lstStyle/>
                    <a:p>
                      <a:pPr algn="ctr"/>
                      <a:r>
                        <a:rPr lang="tr-TR" sz="1800" b="1" dirty="0"/>
                        <a:t>GRUNDTVIG PROGRAMI </a:t>
                      </a:r>
                      <a:endParaRPr lang="tr-TR" sz="1800" dirty="0"/>
                    </a:p>
                    <a:p>
                      <a:pPr algn="ctr"/>
                      <a:r>
                        <a:rPr lang="tr-TR" sz="1800" dirty="0"/>
                        <a:t>(Yetişkin Eğitimi)</a:t>
                      </a:r>
                    </a:p>
                    <a:p>
                      <a:r>
                        <a:rPr lang="tr-TR" sz="1800" dirty="0"/>
                        <a:t>  </a:t>
                      </a: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2348880"/>
            <a:ext cx="8229600" cy="1447272"/>
          </a:xfrm>
        </p:spPr>
        <p:txBody>
          <a:bodyPr>
            <a:normAutofit fontScale="90000"/>
          </a:bodyPr>
          <a:lstStyle/>
          <a:p>
            <a:pPr algn="ctr"/>
            <a:r>
              <a:rPr lang="tr-TR" sz="4000" b="1" dirty="0">
                <a:solidFill>
                  <a:srgbClr val="FFFF00"/>
                </a:solidFill>
              </a:rPr>
              <a:t/>
            </a:r>
            <a:br>
              <a:rPr lang="tr-TR" sz="4000" b="1" dirty="0">
                <a:solidFill>
                  <a:srgbClr val="FFFF00"/>
                </a:solidFill>
              </a:rPr>
            </a:br>
            <a:r>
              <a:rPr lang="tr-TR" sz="4000" b="1" dirty="0">
                <a:solidFill>
                  <a:srgbClr val="FFFF00"/>
                </a:solidFill>
              </a:rPr>
              <a:t>T.C. </a:t>
            </a:r>
            <a:r>
              <a:rPr lang="tr-TR" sz="4000" dirty="0">
                <a:solidFill>
                  <a:srgbClr val="FFFF00"/>
                </a:solidFill>
              </a:rPr>
              <a:t/>
            </a:r>
            <a:br>
              <a:rPr lang="tr-TR" sz="4000" dirty="0">
                <a:solidFill>
                  <a:srgbClr val="FFFF00"/>
                </a:solidFill>
              </a:rPr>
            </a:br>
            <a:r>
              <a:rPr lang="tr-TR" sz="4000" b="1" dirty="0">
                <a:solidFill>
                  <a:srgbClr val="FFFF00"/>
                </a:solidFill>
              </a:rPr>
              <a:t>MİLLİ EĞİTİM BAKANLIĞI </a:t>
            </a:r>
            <a:r>
              <a:rPr lang="tr-TR" sz="4000" dirty="0">
                <a:solidFill>
                  <a:srgbClr val="FFFF00"/>
                </a:solidFill>
              </a:rPr>
              <a:t/>
            </a:r>
            <a:br>
              <a:rPr lang="tr-TR" sz="4000" dirty="0">
                <a:solidFill>
                  <a:srgbClr val="FFFF00"/>
                </a:solidFill>
              </a:rPr>
            </a:br>
            <a:r>
              <a:rPr lang="tr-TR" sz="4000" b="1" dirty="0">
                <a:solidFill>
                  <a:srgbClr val="FFFF00"/>
                </a:solidFill>
              </a:rPr>
              <a:t>OKULLAR HAYAT OLSUN PROJESİ </a:t>
            </a:r>
            <a:endParaRPr lang="tr-TR" sz="4000" dirty="0">
              <a:solidFill>
                <a:srgbClr val="FFFF00"/>
              </a:solidFill>
            </a:endParaRPr>
          </a:p>
        </p:txBody>
      </p:sp>
      <p:sp>
        <p:nvSpPr>
          <p:cNvPr id="3" name="İçerik Yer Tutucusu 2"/>
          <p:cNvSpPr>
            <a:spLocks noGrp="1"/>
          </p:cNvSpPr>
          <p:nvPr>
            <p:ph idx="1"/>
          </p:nvPr>
        </p:nvSpPr>
        <p:spPr>
          <a:xfrm>
            <a:off x="467544" y="3933056"/>
            <a:ext cx="8229600" cy="2592288"/>
          </a:xfrm>
        </p:spPr>
        <p:txBody>
          <a:bodyPr>
            <a:normAutofit/>
          </a:bodyPr>
          <a:lstStyle/>
          <a:p>
            <a:pPr algn="ctr">
              <a:buNone/>
            </a:pPr>
            <a:r>
              <a:rPr lang="tr-TR" dirty="0">
                <a:solidFill>
                  <a:srgbClr val="FF0000"/>
                </a:solidFill>
              </a:rPr>
              <a:t>ORTAKLARI</a:t>
            </a:r>
          </a:p>
          <a:p>
            <a:pPr>
              <a:buNone/>
            </a:pPr>
            <a:r>
              <a:rPr lang="tr-TR" dirty="0"/>
              <a:t>• </a:t>
            </a:r>
            <a:r>
              <a:rPr lang="tr-TR" b="1" i="1" dirty="0"/>
              <a:t>MİLLİ EĞİTİM BAKANLIĞI </a:t>
            </a:r>
            <a:endParaRPr lang="tr-TR" dirty="0"/>
          </a:p>
          <a:p>
            <a:pPr>
              <a:buNone/>
            </a:pPr>
            <a:r>
              <a:rPr lang="tr-TR" dirty="0"/>
              <a:t>• </a:t>
            </a:r>
            <a:r>
              <a:rPr lang="tr-TR" b="1" i="1" dirty="0"/>
              <a:t>ORMAN VE SU İŞLERİ BAKANLIĞI </a:t>
            </a:r>
            <a:endParaRPr lang="tr-TR" dirty="0"/>
          </a:p>
          <a:p>
            <a:pPr>
              <a:buNone/>
            </a:pPr>
            <a:r>
              <a:rPr lang="tr-TR" dirty="0"/>
              <a:t>• </a:t>
            </a:r>
            <a:r>
              <a:rPr lang="tr-TR" b="1" i="1" dirty="0"/>
              <a:t>TÜRKİYE BELEDİYELER BİRLİĞİ </a:t>
            </a:r>
            <a:endParaRPr lang="tr-TR" dirty="0"/>
          </a:p>
          <a:p>
            <a:pPr>
              <a:buNone/>
            </a:pPr>
            <a:r>
              <a:rPr lang="tr-TR" dirty="0"/>
              <a:t>• </a:t>
            </a:r>
            <a:r>
              <a:rPr lang="tr-TR" b="1" i="1" dirty="0"/>
              <a:t>KATILIMCI (GÖNÜLLÜ) BELEDİYELER </a:t>
            </a:r>
            <a:endParaRPr lang="tr-TR" dirty="0"/>
          </a:p>
        </p:txBody>
      </p:sp>
      <p:pic>
        <p:nvPicPr>
          <p:cNvPr id="3074" name="Picture 2" descr="D:\Desktop\hayat boyu öğrenme\Yeni klasör\meb_hayat_boyu_ogrenme_icin_kollari_sivadi_1326194822.jpg"/>
          <p:cNvPicPr>
            <a:picLocks noChangeAspect="1" noChangeArrowheads="1"/>
          </p:cNvPicPr>
          <p:nvPr/>
        </p:nvPicPr>
        <p:blipFill>
          <a:blip r:embed="rId2" cstate="print"/>
          <a:srcRect/>
          <a:stretch>
            <a:fillRect/>
          </a:stretch>
        </p:blipFill>
        <p:spPr bwMode="auto">
          <a:xfrm>
            <a:off x="539552" y="476672"/>
            <a:ext cx="3316213" cy="1814532"/>
          </a:xfrm>
          <a:prstGeom prst="rect">
            <a:avLst/>
          </a:prstGeom>
          <a:noFill/>
        </p:spPr>
      </p:pic>
    </p:spTree>
    <p:extLst>
      <p:ext uri="{BB962C8B-B14F-4D97-AF65-F5344CB8AC3E}">
        <p14:creationId xmlns:p14="http://schemas.microsoft.com/office/powerpoint/2010/main" val="37214819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91264" cy="6141296"/>
          </a:xfrm>
        </p:spPr>
        <p:txBody>
          <a:bodyPr>
            <a:normAutofit fontScale="70000" lnSpcReduction="20000"/>
          </a:bodyPr>
          <a:lstStyle/>
          <a:p>
            <a:pPr>
              <a:buNone/>
            </a:pPr>
            <a:r>
              <a:rPr lang="tr-TR" b="1" dirty="0">
                <a:solidFill>
                  <a:srgbClr val="FFFF00"/>
                </a:solidFill>
              </a:rPr>
              <a:t>Projenin Amacı</a:t>
            </a:r>
            <a:r>
              <a:rPr lang="tr-TR" b="1" dirty="0"/>
              <a:t> </a:t>
            </a:r>
          </a:p>
          <a:p>
            <a:pPr>
              <a:buNone/>
            </a:pPr>
            <a:endParaRPr lang="tr-TR" dirty="0"/>
          </a:p>
          <a:p>
            <a:pPr>
              <a:buNone/>
            </a:pPr>
            <a:r>
              <a:rPr lang="tr-TR" dirty="0"/>
              <a:t>1. Okulların toplum hizmetine açılması </a:t>
            </a:r>
          </a:p>
          <a:p>
            <a:pPr>
              <a:buNone/>
            </a:pPr>
            <a:r>
              <a:rPr lang="tr-TR" dirty="0"/>
              <a:t>2. Okul bahçelerinin düzenlenmesi ve ağaçlandırılması </a:t>
            </a:r>
          </a:p>
          <a:p>
            <a:pPr>
              <a:buNone/>
            </a:pPr>
            <a:r>
              <a:rPr lang="tr-TR" dirty="0"/>
              <a:t>3. Okulların eğitim-öğretim saatleri dışında, hafta sonlarında Ve yaz aylarında dersliklerinin, kütüphanelerinin, bilgi teknolojileri sınıflarının, çok amaçlı salonlarının, konferans salonlarının, spor salonlarının ve okul bahçelerinin belediyelerle işbirliği içinde velilerin ve mahallelinin hizmetine açılması </a:t>
            </a:r>
          </a:p>
          <a:p>
            <a:pPr>
              <a:buNone/>
            </a:pPr>
            <a:r>
              <a:rPr lang="tr-TR" dirty="0"/>
              <a:t>4. Okul bahçelerinin fiziki yapılarına uygun projelere göre yeniden düzenlenerek Orman ve Su İşleri Bakanlığı, belediyeler ve ilgili sivil toplum kuruluşlarıyla işbirliği içinde peyzaj ve tasarımının yapılması ve ağaçlandırılmasıdır. Nefes veren alanlar </a:t>
            </a:r>
          </a:p>
          <a:p>
            <a:pPr>
              <a:buNone/>
            </a:pPr>
            <a:r>
              <a:rPr lang="tr-TR" dirty="0"/>
              <a:t>5. Okulların öğrenciler ve yetişkinler için birer “hayat boyu öğrenme merkezi” ve eğlenme, dinlenme aktivitelerine imkan veren “yaşayan güvenli alanlar” haline dönüştürülmesidir. </a:t>
            </a:r>
          </a:p>
          <a:p>
            <a:pPr>
              <a:buNone/>
            </a:pPr>
            <a:r>
              <a:rPr lang="tr-TR" dirty="0"/>
              <a:t>6. Okullardan gündüz saatlerinin ancak % 30’u civarındaki kısmında yararlanılması. </a:t>
            </a:r>
          </a:p>
          <a:p>
            <a:endParaRPr lang="tr-TR" dirty="0"/>
          </a:p>
        </p:txBody>
      </p:sp>
    </p:spTree>
    <p:extLst>
      <p:ext uri="{BB962C8B-B14F-4D97-AF65-F5344CB8AC3E}">
        <p14:creationId xmlns:p14="http://schemas.microsoft.com/office/powerpoint/2010/main" val="29372463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öküm">
  <a:themeElements>
    <a:clrScheme name="Döküm">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Döküm">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öküm">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326</TotalTime>
  <Words>1587</Words>
  <Application>Microsoft Office PowerPoint</Application>
  <PresentationFormat>Ekran Gösterisi (4:3)</PresentationFormat>
  <Paragraphs>148</Paragraphs>
  <Slides>31</Slides>
  <Notes>3</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31</vt:i4>
      </vt:variant>
    </vt:vector>
  </HeadingPairs>
  <TitlesOfParts>
    <vt:vector size="36" baseType="lpstr">
      <vt:lpstr>Arial</vt:lpstr>
      <vt:lpstr>Calibri</vt:lpstr>
      <vt:lpstr>Rockwell</vt:lpstr>
      <vt:lpstr>Wingdings 2</vt:lpstr>
      <vt:lpstr>Döküm</vt:lpstr>
      <vt:lpstr>Okulların Halka Açılması, hayat boyu öğrenme, sosyal kültürel etkinlikler, uygulama örneklerinin paylaşılması </vt:lpstr>
      <vt:lpstr>HAYAT BOYU ÖĞRENME</vt:lpstr>
      <vt:lpstr>Hayat Boyu Öğrenme Nedir?</vt:lpstr>
      <vt:lpstr>PowerPoint Sunusu</vt:lpstr>
      <vt:lpstr>Hayat boyu Öğrenme Programı nedir?</vt:lpstr>
      <vt:lpstr>PowerPoint Sunusu</vt:lpstr>
      <vt:lpstr>PowerPoint Sunusu</vt:lpstr>
      <vt:lpstr> T.C.  MİLLİ EĞİTİM BAKANLIĞI  OKULLAR HAYAT OLSUN PROJESİ </vt:lpstr>
      <vt:lpstr>PowerPoint Sunusu</vt:lpstr>
      <vt:lpstr>PowerPoint Sunusu</vt:lpstr>
      <vt:lpstr>PowerPoint Sunusu</vt:lpstr>
      <vt:lpstr>PowerPoint Sunusu</vt:lpstr>
      <vt:lpstr>b) Bilgi Teknolojisi Sınıfları ve Kütüphane  </vt:lpstr>
      <vt:lpstr>c) Spor Salonları  </vt:lpstr>
      <vt:lpstr>ç) Okul Bahçeleri ve Oyun Alanları  </vt:lpstr>
      <vt:lpstr>d) Okul Bahçeleri ve Oyun Alanları – Düzenleme İlkeleri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Yararlanılan kaynaklar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Okulların Halka Açılması, hayat boyu öğrenme, sosyal kültürel etkinlikler, uygulama örneklerinin paylaşılması</dc:title>
  <dc:creator>Toshiba</dc:creator>
  <cp:lastModifiedBy>HP</cp:lastModifiedBy>
  <cp:revision>42</cp:revision>
  <dcterms:created xsi:type="dcterms:W3CDTF">2012-06-12T07:10:27Z</dcterms:created>
  <dcterms:modified xsi:type="dcterms:W3CDTF">2022-06-01T13:35:44Z</dcterms:modified>
</cp:coreProperties>
</file>